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6" r:id="rId4"/>
    <p:sldId id="258" r:id="rId5"/>
    <p:sldId id="275" r:id="rId6"/>
    <p:sldId id="274" r:id="rId7"/>
    <p:sldId id="265" r:id="rId8"/>
    <p:sldId id="259" r:id="rId9"/>
    <p:sldId id="264"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FF1EA8-B1D8-70E2-3E4B-4EAFB0D17737}" v="390" dt="2024-04-16T12:33:40.8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35" autoAdjust="0"/>
    <p:restoredTop sz="94660"/>
  </p:normalViewPr>
  <p:slideViewPr>
    <p:cSldViewPr snapToGrid="0">
      <p:cViewPr varScale="1">
        <p:scale>
          <a:sx n="109" d="100"/>
          <a:sy n="109" d="100"/>
        </p:scale>
        <p:origin x="66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Davis" userId="S::vdavis@denhamvillage.bucks.sch.uk::c19362bf-deb3-49a4-9aed-34c1620e11e6" providerId="AD" clId="Web-{7AFF1EA8-B1D8-70E2-3E4B-4EAFB0D17737}"/>
    <pc:docChg chg="addSld modSld">
      <pc:chgData name="Vanessa Davis" userId="S::vdavis@denhamvillage.bucks.sch.uk::c19362bf-deb3-49a4-9aed-34c1620e11e6" providerId="AD" clId="Web-{7AFF1EA8-B1D8-70E2-3E4B-4EAFB0D17737}" dt="2024-04-16T12:33:40.867" v="217"/>
      <pc:docMkLst>
        <pc:docMk/>
      </pc:docMkLst>
      <pc:sldChg chg="addSp delSp modSp">
        <pc:chgData name="Vanessa Davis" userId="S::vdavis@denhamvillage.bucks.sch.uk::c19362bf-deb3-49a4-9aed-34c1620e11e6" providerId="AD" clId="Web-{7AFF1EA8-B1D8-70E2-3E4B-4EAFB0D17737}" dt="2024-04-16T12:32:02.816" v="213"/>
        <pc:sldMkLst>
          <pc:docMk/>
          <pc:sldMk cId="151915069" sldId="256"/>
        </pc:sldMkLst>
        <pc:spChg chg="mod">
          <ac:chgData name="Vanessa Davis" userId="S::vdavis@denhamvillage.bucks.sch.uk::c19362bf-deb3-49a4-9aed-34c1620e11e6" providerId="AD" clId="Web-{7AFF1EA8-B1D8-70E2-3E4B-4EAFB0D17737}" dt="2024-04-16T12:32:02.816" v="213"/>
          <ac:spMkLst>
            <pc:docMk/>
            <pc:sldMk cId="151915069" sldId="256"/>
            <ac:spMk id="2" creationId="{38BC1398-09BD-65BD-F7FA-E863002E58C2}"/>
          </ac:spMkLst>
        </pc:spChg>
        <pc:spChg chg="add del">
          <ac:chgData name="Vanessa Davis" userId="S::vdavis@denhamvillage.bucks.sch.uk::c19362bf-deb3-49a4-9aed-34c1620e11e6" providerId="AD" clId="Web-{7AFF1EA8-B1D8-70E2-3E4B-4EAFB0D17737}" dt="2024-04-16T12:32:02.816" v="213"/>
          <ac:spMkLst>
            <pc:docMk/>
            <pc:sldMk cId="151915069" sldId="256"/>
            <ac:spMk id="9" creationId="{13B6DAC6-0186-4D62-AD69-90B9C0411EA3}"/>
          </ac:spMkLst>
        </pc:spChg>
        <pc:spChg chg="add del">
          <ac:chgData name="Vanessa Davis" userId="S::vdavis@denhamvillage.bucks.sch.uk::c19362bf-deb3-49a4-9aed-34c1620e11e6" providerId="AD" clId="Web-{7AFF1EA8-B1D8-70E2-3E4B-4EAFB0D17737}" dt="2024-04-16T12:32:02.816" v="213"/>
          <ac:spMkLst>
            <pc:docMk/>
            <pc:sldMk cId="151915069" sldId="256"/>
            <ac:spMk id="11" creationId="{BA6285CA-6AFA-4F27-AFB5-1B32CDE09B1A}"/>
          </ac:spMkLst>
        </pc:spChg>
        <pc:spChg chg="add del">
          <ac:chgData name="Vanessa Davis" userId="S::vdavis@denhamvillage.bucks.sch.uk::c19362bf-deb3-49a4-9aed-34c1620e11e6" providerId="AD" clId="Web-{7AFF1EA8-B1D8-70E2-3E4B-4EAFB0D17737}" dt="2024-04-16T12:32:02.816" v="213"/>
          <ac:spMkLst>
            <pc:docMk/>
            <pc:sldMk cId="151915069" sldId="256"/>
            <ac:spMk id="44" creationId="{94D786EB-944C-47D5-B631-899F4029B02E}"/>
          </ac:spMkLst>
        </pc:spChg>
        <pc:spChg chg="add del">
          <ac:chgData name="Vanessa Davis" userId="S::vdavis@denhamvillage.bucks.sch.uk::c19362bf-deb3-49a4-9aed-34c1620e11e6" providerId="AD" clId="Web-{7AFF1EA8-B1D8-70E2-3E4B-4EAFB0D17737}" dt="2024-04-16T12:32:02.816" v="213"/>
          <ac:spMkLst>
            <pc:docMk/>
            <pc:sldMk cId="151915069" sldId="256"/>
            <ac:spMk id="49" creationId="{BA6285CA-6AFA-4F27-AFB5-1B32CDE09B1A}"/>
          </ac:spMkLst>
        </pc:spChg>
        <pc:spChg chg="add del">
          <ac:chgData name="Vanessa Davis" userId="S::vdavis@denhamvillage.bucks.sch.uk::c19362bf-deb3-49a4-9aed-34c1620e11e6" providerId="AD" clId="Web-{7AFF1EA8-B1D8-70E2-3E4B-4EAFB0D17737}" dt="2024-04-16T12:32:02.816" v="213"/>
          <ac:spMkLst>
            <pc:docMk/>
            <pc:sldMk cId="151915069" sldId="256"/>
            <ac:spMk id="51" creationId="{013B7ACE-9EC4-49D0-8A23-C592049FCE0A}"/>
          </ac:spMkLst>
        </pc:spChg>
        <pc:spChg chg="add del">
          <ac:chgData name="Vanessa Davis" userId="S::vdavis@denhamvillage.bucks.sch.uk::c19362bf-deb3-49a4-9aed-34c1620e11e6" providerId="AD" clId="Web-{7AFF1EA8-B1D8-70E2-3E4B-4EAFB0D17737}" dt="2024-04-16T12:32:02.816" v="213"/>
          <ac:spMkLst>
            <pc:docMk/>
            <pc:sldMk cId="151915069" sldId="256"/>
            <ac:spMk id="53" creationId="{6A863FBA-579B-40A5-BFC5-4B920442C7CE}"/>
          </ac:spMkLst>
        </pc:spChg>
        <pc:grpChg chg="add del">
          <ac:chgData name="Vanessa Davis" userId="S::vdavis@denhamvillage.bucks.sch.uk::c19362bf-deb3-49a4-9aed-34c1620e11e6" providerId="AD" clId="Web-{7AFF1EA8-B1D8-70E2-3E4B-4EAFB0D17737}" dt="2024-04-16T12:32:02.816" v="213"/>
          <ac:grpSpMkLst>
            <pc:docMk/>
            <pc:sldMk cId="151915069" sldId="256"/>
            <ac:grpSpMk id="13" creationId="{91108A0F-8C78-4294-B028-9F09581FC0A3}"/>
          </ac:grpSpMkLst>
        </pc:grpChg>
        <pc:grpChg chg="add del">
          <ac:chgData name="Vanessa Davis" userId="S::vdavis@denhamvillage.bucks.sch.uk::c19362bf-deb3-49a4-9aed-34c1620e11e6" providerId="AD" clId="Web-{7AFF1EA8-B1D8-70E2-3E4B-4EAFB0D17737}" dt="2024-04-16T12:32:02.816" v="213"/>
          <ac:grpSpMkLst>
            <pc:docMk/>
            <pc:sldMk cId="151915069" sldId="256"/>
            <ac:grpSpMk id="55" creationId="{11F0894A-C65B-4F8C-BD9A-F9EFBB7EBAD0}"/>
          </ac:grpSpMkLst>
        </pc:grpChg>
        <pc:picChg chg="add mod">
          <ac:chgData name="Vanessa Davis" userId="S::vdavis@denhamvillage.bucks.sch.uk::c19362bf-deb3-49a4-9aed-34c1620e11e6" providerId="AD" clId="Web-{7AFF1EA8-B1D8-70E2-3E4B-4EAFB0D17737}" dt="2024-04-16T12:32:02.816" v="213"/>
          <ac:picMkLst>
            <pc:docMk/>
            <pc:sldMk cId="151915069" sldId="256"/>
            <ac:picMk id="3" creationId="{D085C860-5958-E0E7-C787-BD640C72F758}"/>
          </ac:picMkLst>
        </pc:picChg>
        <pc:picChg chg="mod ord">
          <ac:chgData name="Vanessa Davis" userId="S::vdavis@denhamvillage.bucks.sch.uk::c19362bf-deb3-49a4-9aed-34c1620e11e6" providerId="AD" clId="Web-{7AFF1EA8-B1D8-70E2-3E4B-4EAFB0D17737}" dt="2024-04-16T12:32:02.816" v="213"/>
          <ac:picMkLst>
            <pc:docMk/>
            <pc:sldMk cId="151915069" sldId="256"/>
            <ac:picMk id="4" creationId="{1D4360C1-FA14-E59C-2E00-ED79C6F4380E}"/>
          </ac:picMkLst>
        </pc:picChg>
      </pc:sldChg>
      <pc:sldChg chg="addSp delSp modSp mod setBg">
        <pc:chgData name="Vanessa Davis" userId="S::vdavis@denhamvillage.bucks.sch.uk::c19362bf-deb3-49a4-9aed-34c1620e11e6" providerId="AD" clId="Web-{7AFF1EA8-B1D8-70E2-3E4B-4EAFB0D17737}" dt="2024-04-16T12:33:40.867" v="217"/>
        <pc:sldMkLst>
          <pc:docMk/>
          <pc:sldMk cId="700179720" sldId="257"/>
        </pc:sldMkLst>
        <pc:spChg chg="mod">
          <ac:chgData name="Vanessa Davis" userId="S::vdavis@denhamvillage.bucks.sch.uk::c19362bf-deb3-49a4-9aed-34c1620e11e6" providerId="AD" clId="Web-{7AFF1EA8-B1D8-70E2-3E4B-4EAFB0D17737}" dt="2024-04-16T12:33:40.867" v="217"/>
          <ac:spMkLst>
            <pc:docMk/>
            <pc:sldMk cId="700179720" sldId="257"/>
            <ac:spMk id="2" creationId="{1D963EDC-19B7-9AC3-E5E6-05CE7068666E}"/>
          </ac:spMkLst>
        </pc:spChg>
        <pc:spChg chg="add del mod">
          <ac:chgData name="Vanessa Davis" userId="S::vdavis@denhamvillage.bucks.sch.uk::c19362bf-deb3-49a4-9aed-34c1620e11e6" providerId="AD" clId="Web-{7AFF1EA8-B1D8-70E2-3E4B-4EAFB0D17737}" dt="2024-04-16T12:33:40.867" v="217"/>
          <ac:spMkLst>
            <pc:docMk/>
            <pc:sldMk cId="700179720" sldId="257"/>
            <ac:spMk id="4" creationId="{5A134940-33E2-D9DF-6F3F-6F6BB4E1B31C}"/>
          </ac:spMkLst>
        </pc:spChg>
        <pc:spChg chg="del">
          <ac:chgData name="Vanessa Davis" userId="S::vdavis@denhamvillage.bucks.sch.uk::c19362bf-deb3-49a4-9aed-34c1620e11e6" providerId="AD" clId="Web-{7AFF1EA8-B1D8-70E2-3E4B-4EAFB0D17737}" dt="2024-04-16T12:18:01.627" v="16"/>
          <ac:spMkLst>
            <pc:docMk/>
            <pc:sldMk cId="700179720" sldId="257"/>
            <ac:spMk id="5" creationId="{F7545359-8A84-8FAB-8D8C-5A9A3122B71D}"/>
          </ac:spMkLst>
        </pc:spChg>
        <pc:spChg chg="add del">
          <ac:chgData name="Vanessa Davis" userId="S::vdavis@denhamvillage.bucks.sch.uk::c19362bf-deb3-49a4-9aed-34c1620e11e6" providerId="AD" clId="Web-{7AFF1EA8-B1D8-70E2-3E4B-4EAFB0D17737}" dt="2024-04-16T12:33:40.867" v="217"/>
          <ac:spMkLst>
            <pc:docMk/>
            <pc:sldMk cId="700179720" sldId="257"/>
            <ac:spMk id="7" creationId="{40C85150-646B-4AB7-9F43-FC7AB7E6D615}"/>
          </ac:spMkLst>
        </pc:spChg>
        <pc:spChg chg="add del">
          <ac:chgData name="Vanessa Davis" userId="S::vdavis@denhamvillage.bucks.sch.uk::c19362bf-deb3-49a4-9aed-34c1620e11e6" providerId="AD" clId="Web-{7AFF1EA8-B1D8-70E2-3E4B-4EAFB0D17737}" dt="2024-04-16T12:33:40.867" v="217"/>
          <ac:spMkLst>
            <pc:docMk/>
            <pc:sldMk cId="700179720" sldId="257"/>
            <ac:spMk id="8" creationId="{1C582B07-D0F0-4B6B-A5D9-D2F192CB3A4E}"/>
          </ac:spMkLst>
        </pc:spChg>
        <pc:spChg chg="add del">
          <ac:chgData name="Vanessa Davis" userId="S::vdavis@denhamvillage.bucks.sch.uk::c19362bf-deb3-49a4-9aed-34c1620e11e6" providerId="AD" clId="Web-{7AFF1EA8-B1D8-70E2-3E4B-4EAFB0D17737}" dt="2024-04-16T12:33:40.867" v="217"/>
          <ac:spMkLst>
            <pc:docMk/>
            <pc:sldMk cId="700179720" sldId="257"/>
            <ac:spMk id="9" creationId="{DA1A4301-6FFC-4C82-A1FA-7634D8CAA8F5}"/>
          </ac:spMkLst>
        </pc:spChg>
        <pc:spChg chg="add del">
          <ac:chgData name="Vanessa Davis" userId="S::vdavis@denhamvillage.bucks.sch.uk::c19362bf-deb3-49a4-9aed-34c1620e11e6" providerId="AD" clId="Web-{7AFF1EA8-B1D8-70E2-3E4B-4EAFB0D17737}" dt="2024-04-16T12:33:25.600" v="215"/>
          <ac:spMkLst>
            <pc:docMk/>
            <pc:sldMk cId="700179720" sldId="257"/>
            <ac:spMk id="10" creationId="{8E7E1993-6448-42F8-8FB3-76104F45B344}"/>
          </ac:spMkLst>
        </pc:spChg>
        <pc:spChg chg="add del">
          <ac:chgData name="Vanessa Davis" userId="S::vdavis@denhamvillage.bucks.sch.uk::c19362bf-deb3-49a4-9aed-34c1620e11e6" providerId="AD" clId="Web-{7AFF1EA8-B1D8-70E2-3E4B-4EAFB0D17737}" dt="2024-04-16T12:33:25.600" v="215"/>
          <ac:spMkLst>
            <pc:docMk/>
            <pc:sldMk cId="700179720" sldId="257"/>
            <ac:spMk id="12" creationId="{8C4051B0-7F71-457F-A35F-2F868D9A58D9}"/>
          </ac:spMkLst>
        </pc:spChg>
        <pc:spChg chg="add del">
          <ac:chgData name="Vanessa Davis" userId="S::vdavis@denhamvillage.bucks.sch.uk::c19362bf-deb3-49a4-9aed-34c1620e11e6" providerId="AD" clId="Web-{7AFF1EA8-B1D8-70E2-3E4B-4EAFB0D17737}" dt="2024-04-16T12:33:25.600" v="215"/>
          <ac:spMkLst>
            <pc:docMk/>
            <pc:sldMk cId="700179720" sldId="257"/>
            <ac:spMk id="14" creationId="{B9016B79-9C59-4CEA-A85C-3E4C8877BA6F}"/>
          </ac:spMkLst>
        </pc:spChg>
        <pc:spChg chg="add del">
          <ac:chgData name="Vanessa Davis" userId="S::vdavis@denhamvillage.bucks.sch.uk::c19362bf-deb3-49a4-9aed-34c1620e11e6" providerId="AD" clId="Web-{7AFF1EA8-B1D8-70E2-3E4B-4EAFB0D17737}" dt="2024-04-16T12:33:25.600" v="215"/>
          <ac:spMkLst>
            <pc:docMk/>
            <pc:sldMk cId="700179720" sldId="257"/>
            <ac:spMk id="16" creationId="{2391C84E-C2EA-44FC-A7D1-FAE3E2850552}"/>
          </ac:spMkLst>
        </pc:spChg>
        <pc:spChg chg="add del">
          <ac:chgData name="Vanessa Davis" userId="S::vdavis@denhamvillage.bucks.sch.uk::c19362bf-deb3-49a4-9aed-34c1620e11e6" providerId="AD" clId="Web-{7AFF1EA8-B1D8-70E2-3E4B-4EAFB0D17737}" dt="2024-04-16T12:33:25.600" v="215"/>
          <ac:spMkLst>
            <pc:docMk/>
            <pc:sldMk cId="700179720" sldId="257"/>
            <ac:spMk id="49" creationId="{D69A03FD-8F49-46F5-B169-FBBB3025C2DA}"/>
          </ac:spMkLst>
        </pc:spChg>
        <pc:grpChg chg="add del">
          <ac:chgData name="Vanessa Davis" userId="S::vdavis@denhamvillage.bucks.sch.uk::c19362bf-deb3-49a4-9aed-34c1620e11e6" providerId="AD" clId="Web-{7AFF1EA8-B1D8-70E2-3E4B-4EAFB0D17737}" dt="2024-04-16T12:33:40.867" v="217"/>
          <ac:grpSpMkLst>
            <pc:docMk/>
            <pc:sldMk cId="700179720" sldId="257"/>
            <ac:grpSpMk id="11" creationId="{8323DD1D-77DE-48B2-A0A0-6265801531E5}"/>
          </ac:grpSpMkLst>
        </pc:grpChg>
        <pc:grpChg chg="add del">
          <ac:chgData name="Vanessa Davis" userId="S::vdavis@denhamvillage.bucks.sch.uk::c19362bf-deb3-49a4-9aed-34c1620e11e6" providerId="AD" clId="Web-{7AFF1EA8-B1D8-70E2-3E4B-4EAFB0D17737}" dt="2024-04-16T12:33:25.600" v="215"/>
          <ac:grpSpMkLst>
            <pc:docMk/>
            <pc:sldMk cId="700179720" sldId="257"/>
            <ac:grpSpMk id="18" creationId="{47B3131A-B518-43E5-A896-E9D654A4863F}"/>
          </ac:grpSpMkLst>
        </pc:grpChg>
        <pc:graphicFrameChg chg="add del">
          <ac:chgData name="Vanessa Davis" userId="S::vdavis@denhamvillage.bucks.sch.uk::c19362bf-deb3-49a4-9aed-34c1620e11e6" providerId="AD" clId="Web-{7AFF1EA8-B1D8-70E2-3E4B-4EAFB0D17737}" dt="2024-04-16T12:33:25.600" v="215"/>
          <ac:graphicFrameMkLst>
            <pc:docMk/>
            <pc:sldMk cId="700179720" sldId="257"/>
            <ac:graphicFrameMk id="6" creationId="{8B85F292-0CEA-EDA5-E4C2-2E69B981729E}"/>
          </ac:graphicFrameMkLst>
        </pc:graphicFrameChg>
        <pc:picChg chg="add del">
          <ac:chgData name="Vanessa Davis" userId="S::vdavis@denhamvillage.bucks.sch.uk::c19362bf-deb3-49a4-9aed-34c1620e11e6" providerId="AD" clId="Web-{7AFF1EA8-B1D8-70E2-3E4B-4EAFB0D17737}" dt="2024-04-16T12:33:40.867" v="217"/>
          <ac:picMkLst>
            <pc:docMk/>
            <pc:sldMk cId="700179720" sldId="257"/>
            <ac:picMk id="15" creationId="{958A988D-7FF8-819F-D200-7F729E610B5B}"/>
          </ac:picMkLst>
        </pc:picChg>
      </pc:sldChg>
      <pc:sldChg chg="modSp add replId">
        <pc:chgData name="Vanessa Davis" userId="S::vdavis@denhamvillage.bucks.sch.uk::c19362bf-deb3-49a4-9aed-34c1620e11e6" providerId="AD" clId="Web-{7AFF1EA8-B1D8-70E2-3E4B-4EAFB0D17737}" dt="2024-04-16T12:30:20.031" v="209" actId="20577"/>
        <pc:sldMkLst>
          <pc:docMk/>
          <pc:sldMk cId="527128824" sldId="276"/>
        </pc:sldMkLst>
        <pc:spChg chg="mod">
          <ac:chgData name="Vanessa Davis" userId="S::vdavis@denhamvillage.bucks.sch.uk::c19362bf-deb3-49a4-9aed-34c1620e11e6" providerId="AD" clId="Web-{7AFF1EA8-B1D8-70E2-3E4B-4EAFB0D17737}" dt="2024-04-16T12:30:20.031" v="209" actId="20577"/>
          <ac:spMkLst>
            <pc:docMk/>
            <pc:sldMk cId="527128824" sldId="276"/>
            <ac:spMk id="4" creationId="{5A134940-33E2-D9DF-6F3F-6F6BB4E1B31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5/17/2024</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00333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indent="-228600">
              <a:buFont typeface="Arial" panose="020B0604020202020204" pitchFamily="34" charset="0"/>
              <a:buChar char="•"/>
              <a:defRPr/>
            </a:lvl1pPr>
            <a:lvl2pPr marL="228600" indent="-228600">
              <a:buFont typeface="Arial" panose="020B0604020202020204" pitchFamily="34" charset="0"/>
              <a:buChar char="•"/>
              <a:defRPr/>
            </a:lvl2pPr>
            <a:lvl3pPr marL="228600" indent="-228600">
              <a:buFont typeface="Arial" panose="020B0604020202020204" pitchFamily="34" charset="0"/>
              <a:buChar char="•"/>
              <a:defRPr/>
            </a:lvl3pPr>
            <a:lvl4pPr marL="228600" indent="-228600">
              <a:buFont typeface="Arial" panose="020B0604020202020204" pitchFamily="34" charset="0"/>
              <a:buChar char="•"/>
              <a:defRPr/>
            </a:lvl4pPr>
            <a:lvl5pPr marL="228600" indent="-228600">
              <a:buFont typeface="Arial" panose="020B0604020202020204" pitchFamily="34"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5/17/2024</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469226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5/17/2024</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180952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5/17/2024</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063788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5/17/2024</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740835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5/17/2024</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774251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5/17/2024</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673108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5/17/2024</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578745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5/17/2024</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307669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5/17/2024</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185078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5/17/2024</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62270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11413" y="0"/>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5/17/2024</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dirty="0"/>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2585178704"/>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Arial" panose="020B0604020202020204" pitchFamily="34" charset="0"/>
        <a:buChar char="•"/>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3B6DAC6-0186-4D62-AD69-90B9C0411EA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4" name="Picture 3" descr="Colorful liquid art">
            <a:extLst>
              <a:ext uri="{FF2B5EF4-FFF2-40B4-BE49-F238E27FC236}">
                <a16:creationId xmlns:a16="http://schemas.microsoft.com/office/drawing/2014/main" id="{1D4360C1-FA14-E59C-2E00-ED79C6F4380E}"/>
              </a:ext>
            </a:extLst>
          </p:cNvPr>
          <p:cNvPicPr>
            <a:picLocks noChangeAspect="1"/>
          </p:cNvPicPr>
          <p:nvPr/>
        </p:nvPicPr>
        <p:blipFill rotWithShape="1">
          <a:blip r:embed="rId2"/>
          <a:srcRect t="10143" r="-1" b="9479"/>
          <a:stretch/>
        </p:blipFill>
        <p:spPr>
          <a:xfrm>
            <a:off x="20" y="10"/>
            <a:ext cx="12188932" cy="6857990"/>
          </a:xfrm>
          <a:prstGeom prst="rect">
            <a:avLst/>
          </a:prstGeom>
        </p:spPr>
      </p:pic>
      <p:sp>
        <p:nvSpPr>
          <p:cNvPr id="11" name="Rectangle 10">
            <a:extLst>
              <a:ext uri="{FF2B5EF4-FFF2-40B4-BE49-F238E27FC236}">
                <a16:creationId xmlns:a16="http://schemas.microsoft.com/office/drawing/2014/main" id="{BA6285CA-6AFA-4F27-AFB5-1B32CDE09B1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3" name="Group 12">
            <a:extLst>
              <a:ext uri="{FF2B5EF4-FFF2-40B4-BE49-F238E27FC236}">
                <a16:creationId xmlns:a16="http://schemas.microsoft.com/office/drawing/2014/main" id="{91108A0F-8C78-4294-B028-9F09581FC0A3}"/>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4" name="Straight Connector 13">
              <a:extLst>
                <a:ext uri="{FF2B5EF4-FFF2-40B4-BE49-F238E27FC236}">
                  <a16:creationId xmlns:a16="http://schemas.microsoft.com/office/drawing/2014/main" id="{313489AA-CF3C-45B5-9A6B-D686CDD1DDF0}"/>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ABF1CE3-37BC-462F-BC4B-5EF9C8287DBB}"/>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21847A4-7B07-4976-81EF-E68ABFC4FB3F}"/>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F3EBBA6-8771-481B-BACA-142F0C80534F}"/>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F58D94E-BB4B-436D-8172-0F5737BEEA9C}"/>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F75AA9A-4678-41CB-AEFA-13C324B84753}"/>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C95E447-C172-476B-98BE-453E4049FBE5}"/>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F3BD247-696E-47F7-964F-89A5823D118D}"/>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E31E4B8-694B-447A-AA13-36B0A4EEC9F6}"/>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8321B73-1AE7-4FA0-90EB-4E969A095DFA}"/>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15F8082-1C6D-496D-937D-964948B109BC}"/>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B84AF1D-3604-4213-B891-4880C86F6EC3}"/>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3631262-5E4E-4A33-9D72-17996A538F9C}"/>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A4C49C9-CD9F-417C-A832-DD9D6F9C4BC2}"/>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A3BBBFA-B462-4340-82C8-3EE5CCFB1000}"/>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A7D3C2E-F100-49BC-9F4E-DFB50B2F9FB1}"/>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6D4A85-2FF9-491B-BBF7-4D83EB8881BA}"/>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8F6747A-BC05-4E83-8FE8-976BBCE3052C}"/>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C1FEEA0-B31C-4DD8-9CC4-DAE065578044}"/>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A783C12-3D0A-495D-B461-9D1FCC415A1F}"/>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AD7D205-DA43-40B9-82B4-D570FB270F5E}"/>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DD4F5FF-D993-454E-AB84-8634B9E53F64}"/>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64AEBB-D378-4CCE-9266-B45FC822EB7D}"/>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2217ABD-7AF1-44DF-9243-75E5C9792A03}"/>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D885E59-AA75-4026-972E-4DEE1AB5994A}"/>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AB41BAB-F8B8-402D-BC3D-82F73208A394}"/>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67CC234-9EF0-4613-9013-F7F9AEC49E5A}"/>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32D8DE3-B3FD-47EC-B6D3-90CE4F0370D5}"/>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4218772-C699-478C-9D44-9459ABA4CA73}"/>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8BC1398-09BD-65BD-F7FA-E863002E58C2}"/>
              </a:ext>
            </a:extLst>
          </p:cNvPr>
          <p:cNvSpPr>
            <a:spLocks noGrp="1"/>
          </p:cNvSpPr>
          <p:nvPr>
            <p:ph type="ctrTitle"/>
          </p:nvPr>
        </p:nvSpPr>
        <p:spPr>
          <a:xfrm>
            <a:off x="1172312" y="512481"/>
            <a:ext cx="9994373" cy="2226244"/>
          </a:xfrm>
        </p:spPr>
        <p:txBody>
          <a:bodyPr anchor="t">
            <a:normAutofit fontScale="90000"/>
          </a:bodyPr>
          <a:lstStyle/>
          <a:p>
            <a:r>
              <a:rPr lang="en-GB" sz="15000" dirty="0" smtClean="0"/>
              <a:t>RSHE </a:t>
            </a:r>
            <a:r>
              <a:rPr lang="en-GB" dirty="0"/>
              <a:t/>
            </a:r>
            <a:br>
              <a:rPr lang="en-GB" dirty="0"/>
            </a:br>
            <a:r>
              <a:rPr lang="en-GB" dirty="0"/>
              <a:t>Relationships and Sex Education at Denham Village School</a:t>
            </a:r>
          </a:p>
        </p:txBody>
      </p:sp>
      <p:sp>
        <p:nvSpPr>
          <p:cNvPr id="44" name="Right Triangle 43">
            <a:extLst>
              <a:ext uri="{FF2B5EF4-FFF2-40B4-BE49-F238E27FC236}">
                <a16:creationId xmlns:a16="http://schemas.microsoft.com/office/drawing/2014/main" id="{94D786EB-944C-47D5-B631-899F4029B0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905012" y="-284145"/>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logo with people and leaves&#10;&#10;Description automatically generated">
            <a:extLst>
              <a:ext uri="{FF2B5EF4-FFF2-40B4-BE49-F238E27FC236}">
                <a16:creationId xmlns:a16="http://schemas.microsoft.com/office/drawing/2014/main" id="{D085C860-5958-E0E7-C787-BD640C72F758}"/>
              </a:ext>
            </a:extLst>
          </p:cNvPr>
          <p:cNvPicPr>
            <a:picLocks noChangeAspect="1"/>
          </p:cNvPicPr>
          <p:nvPr/>
        </p:nvPicPr>
        <p:blipFill>
          <a:blip r:embed="rId3"/>
          <a:stretch>
            <a:fillRect/>
          </a:stretch>
        </p:blipFill>
        <p:spPr>
          <a:xfrm>
            <a:off x="4912711" y="4082749"/>
            <a:ext cx="2181225" cy="1266825"/>
          </a:xfrm>
          <a:prstGeom prst="rect">
            <a:avLst/>
          </a:prstGeom>
        </p:spPr>
      </p:pic>
    </p:spTree>
    <p:extLst>
      <p:ext uri="{BB962C8B-B14F-4D97-AF65-F5344CB8AC3E}">
        <p14:creationId xmlns:p14="http://schemas.microsoft.com/office/powerpoint/2010/main" val="151915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446903" y="148882"/>
            <a:ext cx="10722932" cy="1325563"/>
          </a:xfrm>
        </p:spPr>
        <p:txBody>
          <a:bodyPr/>
          <a:lstStyle/>
          <a:p>
            <a:r>
              <a:rPr lang="en-GB" dirty="0"/>
              <a:t>Our </a:t>
            </a:r>
            <a:r>
              <a:rPr lang="en-GB" dirty="0" smtClean="0"/>
              <a:t>RSHE </a:t>
            </a:r>
            <a:r>
              <a:rPr lang="en-GB" dirty="0"/>
              <a:t>Curriculum </a:t>
            </a:r>
          </a:p>
        </p:txBody>
      </p:sp>
      <p:sp>
        <p:nvSpPr>
          <p:cNvPr id="4" name="TextBox 3">
            <a:extLst>
              <a:ext uri="{FF2B5EF4-FFF2-40B4-BE49-F238E27FC236}">
                <a16:creationId xmlns:a16="http://schemas.microsoft.com/office/drawing/2014/main" id="{5A134940-33E2-D9DF-6F3F-6F6BB4E1B31C}"/>
              </a:ext>
            </a:extLst>
          </p:cNvPr>
          <p:cNvSpPr txBox="1"/>
          <p:nvPr/>
        </p:nvSpPr>
        <p:spPr>
          <a:xfrm>
            <a:off x="442490" y="1723474"/>
            <a:ext cx="11447358" cy="4401205"/>
          </a:xfrm>
          <a:prstGeom prst="rect">
            <a:avLst/>
          </a:prstGeom>
          <a:noFill/>
        </p:spPr>
        <p:txBody>
          <a:bodyPr wrap="square" lIns="91440" tIns="45720" rIns="91440" bIns="45720" rtlCol="0" anchor="t">
            <a:spAutoFit/>
          </a:bodyPr>
          <a:lstStyle/>
          <a:p>
            <a:r>
              <a:rPr lang="en-GB" dirty="0">
                <a:latin typeface="Calibri"/>
                <a:ea typeface="Calibri"/>
                <a:cs typeface="Calibri"/>
              </a:rPr>
              <a:t>Relationships Education is delivered through the PSHE curriculum. These aspects of the Relationships Education as defined by the DfE will be taught at an age appropriate level.</a:t>
            </a:r>
            <a:endParaRPr lang="en-US" dirty="0"/>
          </a:p>
          <a:p>
            <a:endParaRPr lang="en-GB" b="1" dirty="0">
              <a:latin typeface="Calibri"/>
              <a:ea typeface="Calibri"/>
              <a:cs typeface="Calibri"/>
            </a:endParaRPr>
          </a:p>
          <a:p>
            <a:r>
              <a:rPr lang="en-GB" b="1" dirty="0">
                <a:latin typeface="Calibri"/>
                <a:ea typeface="Calibri"/>
                <a:cs typeface="Calibri"/>
              </a:rPr>
              <a:t>High quality Relationships Education will enable our pupils to:</a:t>
            </a:r>
            <a:endParaRPr lang="en-GB">
              <a:latin typeface="Calibri"/>
              <a:ea typeface="Calibri"/>
              <a:cs typeface="Calibri"/>
            </a:endParaRPr>
          </a:p>
          <a:p>
            <a:pPr>
              <a:buFont typeface="Symbol"/>
              <a:buChar char="•"/>
            </a:pPr>
            <a:r>
              <a:rPr lang="en-GB" dirty="0">
                <a:latin typeface="Calibri"/>
                <a:ea typeface="Calibri"/>
                <a:cs typeface="Calibri"/>
              </a:rPr>
              <a:t>Enjoy  healthy and positive relationships with others</a:t>
            </a:r>
          </a:p>
          <a:p>
            <a:pPr>
              <a:buFont typeface="Symbol"/>
              <a:buChar char="•"/>
            </a:pPr>
            <a:r>
              <a:rPr lang="en-GB" dirty="0">
                <a:latin typeface="Calibri"/>
                <a:ea typeface="Calibri"/>
                <a:cs typeface="Calibri"/>
              </a:rPr>
              <a:t>Understand how their behaviour affects others and visa versa</a:t>
            </a:r>
          </a:p>
          <a:p>
            <a:pPr>
              <a:buFont typeface="Symbol"/>
              <a:buChar char="•"/>
            </a:pPr>
            <a:r>
              <a:rPr lang="en-GB" dirty="0">
                <a:latin typeface="Calibri"/>
                <a:ea typeface="Calibri"/>
                <a:cs typeface="Calibri"/>
              </a:rPr>
              <a:t>Value and understand the importance of maintaining good relationships </a:t>
            </a:r>
          </a:p>
          <a:p>
            <a:pPr>
              <a:buFont typeface="Symbol"/>
              <a:buChar char="•"/>
            </a:pPr>
            <a:r>
              <a:rPr lang="en-GB" dirty="0">
                <a:latin typeface="Calibri"/>
                <a:ea typeface="Calibri"/>
                <a:cs typeface="Calibri"/>
              </a:rPr>
              <a:t>Make positive choices about how they cultivate and nurture  friendships and relationships</a:t>
            </a:r>
          </a:p>
          <a:p>
            <a:pPr>
              <a:buFont typeface="Symbol"/>
              <a:buChar char="•"/>
            </a:pPr>
            <a:r>
              <a:rPr lang="en-GB" dirty="0">
                <a:latin typeface="Calibri"/>
                <a:ea typeface="Calibri"/>
                <a:cs typeface="Calibri"/>
              </a:rPr>
              <a:t>Be aware of and respect different types of relationships in accordance with the Equalities Act</a:t>
            </a:r>
          </a:p>
          <a:p>
            <a:pPr>
              <a:buFont typeface="Symbol"/>
              <a:buChar char="•"/>
            </a:pPr>
            <a:r>
              <a:rPr lang="en-GB" dirty="0">
                <a:latin typeface="Calibri"/>
                <a:ea typeface="Calibri"/>
                <a:cs typeface="Calibri"/>
              </a:rPr>
              <a:t>Become actively engaged  young citizens  who make positive  contributions to their families, the  school and the communities to which they belong</a:t>
            </a:r>
          </a:p>
          <a:p>
            <a:pPr>
              <a:buFont typeface="Symbol"/>
              <a:buChar char="•"/>
            </a:pPr>
            <a:r>
              <a:rPr lang="en-GB" dirty="0">
                <a:latin typeface="Calibri"/>
                <a:ea typeface="Calibri"/>
                <a:cs typeface="Calibri"/>
              </a:rPr>
              <a:t>Recognise  unhealthy relationships  and have strategies to challenge negative behaviours</a:t>
            </a:r>
          </a:p>
          <a:p>
            <a:pPr>
              <a:buFont typeface="Symbol"/>
              <a:buChar char="•"/>
            </a:pPr>
            <a:r>
              <a:rPr lang="en-GB" dirty="0">
                <a:latin typeface="Calibri"/>
                <a:ea typeface="Calibri"/>
                <a:cs typeface="Calibri"/>
              </a:rPr>
              <a:t>Know what to do if there are problems within relationships both on and off line, how to keep safe and where to go to seek help</a:t>
            </a:r>
          </a:p>
          <a:p>
            <a:pPr marL="285750" indent="-285750">
              <a:buFont typeface="Symbol"/>
              <a:buChar char="•"/>
            </a:pPr>
            <a:endParaRPr lang="en-GB" sz="1400" dirty="0">
              <a:latin typeface="Calibri"/>
              <a:ea typeface="Calibri"/>
              <a:cs typeface="Calibri"/>
            </a:endParaRPr>
          </a:p>
          <a:p>
            <a:endParaRPr lang="en-GB" sz="1400" dirty="0"/>
          </a:p>
        </p:txBody>
      </p:sp>
    </p:spTree>
    <p:extLst>
      <p:ext uri="{BB962C8B-B14F-4D97-AF65-F5344CB8AC3E}">
        <p14:creationId xmlns:p14="http://schemas.microsoft.com/office/powerpoint/2010/main" val="700179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446903" y="148882"/>
            <a:ext cx="10722932" cy="1325563"/>
          </a:xfrm>
        </p:spPr>
        <p:txBody>
          <a:bodyPr/>
          <a:lstStyle/>
          <a:p>
            <a:r>
              <a:rPr lang="en-GB" dirty="0"/>
              <a:t>Our </a:t>
            </a:r>
            <a:r>
              <a:rPr lang="en-GB" dirty="0" smtClean="0"/>
              <a:t>RSHE </a:t>
            </a:r>
            <a:r>
              <a:rPr lang="en-GB" dirty="0"/>
              <a:t>Curriculum </a:t>
            </a:r>
          </a:p>
        </p:txBody>
      </p:sp>
      <p:sp>
        <p:nvSpPr>
          <p:cNvPr id="4" name="TextBox 3">
            <a:extLst>
              <a:ext uri="{FF2B5EF4-FFF2-40B4-BE49-F238E27FC236}">
                <a16:creationId xmlns:a16="http://schemas.microsoft.com/office/drawing/2014/main" id="{5A134940-33E2-D9DF-6F3F-6F6BB4E1B31C}"/>
              </a:ext>
            </a:extLst>
          </p:cNvPr>
          <p:cNvSpPr txBox="1"/>
          <p:nvPr/>
        </p:nvSpPr>
        <p:spPr>
          <a:xfrm>
            <a:off x="442490" y="1723474"/>
            <a:ext cx="11447358" cy="1661993"/>
          </a:xfrm>
          <a:prstGeom prst="rect">
            <a:avLst/>
          </a:prstGeom>
          <a:noFill/>
        </p:spPr>
        <p:txBody>
          <a:bodyPr wrap="square" lIns="91440" tIns="45720" rIns="91440" bIns="45720" rtlCol="0" anchor="t">
            <a:spAutoFit/>
          </a:bodyPr>
          <a:lstStyle/>
          <a:p>
            <a:endParaRPr lang="en-GB" dirty="0"/>
          </a:p>
          <a:p>
            <a:r>
              <a:rPr lang="en-GB" dirty="0">
                <a:latin typeface="Calibri"/>
                <a:ea typeface="Calibri"/>
                <a:cs typeface="Calibri"/>
              </a:rPr>
              <a:t>At Denham Village School,  Sex Education is taught as part of the PSHE curriculum in the context of Relationships Education but is not a mandated requirement. Parents will be offered the opportunity to view the materials we use, discuss the content and withdraw their child from this aspect of the curriculum. Information will be sent directly to the parents of year 6 children. Please see the Sex Education Policy for further details.</a:t>
            </a:r>
          </a:p>
          <a:p>
            <a:endParaRPr lang="en-GB" sz="1200" dirty="0"/>
          </a:p>
        </p:txBody>
      </p:sp>
    </p:spTree>
    <p:extLst>
      <p:ext uri="{BB962C8B-B14F-4D97-AF65-F5344CB8AC3E}">
        <p14:creationId xmlns:p14="http://schemas.microsoft.com/office/powerpoint/2010/main" val="527128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p:txBody>
          <a:bodyPr/>
          <a:lstStyle/>
          <a:p>
            <a:r>
              <a:rPr lang="en-GB" dirty="0"/>
              <a:t>Reception – Family and Friendship</a:t>
            </a:r>
          </a:p>
        </p:txBody>
      </p:sp>
      <p:sp>
        <p:nvSpPr>
          <p:cNvPr id="4" name="TextBox 3">
            <a:extLst>
              <a:ext uri="{FF2B5EF4-FFF2-40B4-BE49-F238E27FC236}">
                <a16:creationId xmlns:a16="http://schemas.microsoft.com/office/drawing/2014/main" id="{5A134940-33E2-D9DF-6F3F-6F6BB4E1B31C}"/>
              </a:ext>
            </a:extLst>
          </p:cNvPr>
          <p:cNvSpPr txBox="1"/>
          <p:nvPr/>
        </p:nvSpPr>
        <p:spPr>
          <a:xfrm>
            <a:off x="566056" y="1785257"/>
            <a:ext cx="8914827" cy="3693319"/>
          </a:xfrm>
          <a:prstGeom prst="rect">
            <a:avLst/>
          </a:prstGeom>
          <a:noFill/>
        </p:spPr>
        <p:txBody>
          <a:bodyPr wrap="square" rtlCol="0">
            <a:spAutoFit/>
          </a:bodyPr>
          <a:lstStyle/>
          <a:p>
            <a:r>
              <a:rPr lang="en-GB" b="1" dirty="0"/>
              <a:t>Session 1 </a:t>
            </a:r>
          </a:p>
          <a:p>
            <a:r>
              <a:rPr lang="en-GB" b="1" dirty="0"/>
              <a:t>Learning Intention </a:t>
            </a:r>
          </a:p>
          <a:p>
            <a:r>
              <a:rPr lang="en-GB" dirty="0"/>
              <a:t>To recognise the importance of friendship </a:t>
            </a:r>
          </a:p>
          <a:p>
            <a:r>
              <a:rPr lang="en-GB" b="1" dirty="0"/>
              <a:t>Learning Outcomes </a:t>
            </a:r>
          </a:p>
          <a:p>
            <a:r>
              <a:rPr lang="en-GB" dirty="0"/>
              <a:t>Know that friendships can make us feel happy </a:t>
            </a:r>
          </a:p>
          <a:p>
            <a:r>
              <a:rPr lang="en-GB" dirty="0"/>
              <a:t>Know some ways that we can make new friends feel welcome </a:t>
            </a:r>
          </a:p>
          <a:p>
            <a:endParaRPr lang="en-GB" b="1" dirty="0"/>
          </a:p>
          <a:p>
            <a:r>
              <a:rPr lang="en-GB" b="1" dirty="0"/>
              <a:t>Session 2</a:t>
            </a:r>
          </a:p>
          <a:p>
            <a:r>
              <a:rPr lang="en-GB" b="1" dirty="0"/>
              <a:t>Learning Intention: </a:t>
            </a:r>
          </a:p>
          <a:p>
            <a:r>
              <a:rPr lang="en-GB" dirty="0"/>
              <a:t>To recognise the importance of saying sorry and forgiveness </a:t>
            </a:r>
          </a:p>
          <a:p>
            <a:r>
              <a:rPr lang="en-GB" b="1" dirty="0"/>
              <a:t>Learning Outcomes </a:t>
            </a:r>
          </a:p>
          <a:p>
            <a:r>
              <a:rPr lang="en-GB" dirty="0"/>
              <a:t>Know that arguing with friends and then making up can make friendships stronger </a:t>
            </a:r>
          </a:p>
          <a:p>
            <a:r>
              <a:rPr lang="en-GB" dirty="0"/>
              <a:t>That resorting to violence is never right</a:t>
            </a:r>
          </a:p>
        </p:txBody>
      </p:sp>
      <p:sp>
        <p:nvSpPr>
          <p:cNvPr id="3" name="TextBox 2">
            <a:extLst>
              <a:ext uri="{FF2B5EF4-FFF2-40B4-BE49-F238E27FC236}">
                <a16:creationId xmlns:a16="http://schemas.microsoft.com/office/drawing/2014/main" id="{31644B19-352F-92BB-376E-6C59338EA715}"/>
              </a:ext>
            </a:extLst>
          </p:cNvPr>
          <p:cNvSpPr txBox="1"/>
          <p:nvPr/>
        </p:nvSpPr>
        <p:spPr>
          <a:xfrm>
            <a:off x="9944959" y="306566"/>
            <a:ext cx="2014430" cy="6186309"/>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Friendship</a:t>
            </a:r>
          </a:p>
          <a:p>
            <a:r>
              <a:rPr lang="en-GB" dirty="0"/>
              <a:t>Kindness</a:t>
            </a:r>
          </a:p>
          <a:p>
            <a:r>
              <a:rPr lang="en-GB" dirty="0"/>
              <a:t>Happy</a:t>
            </a:r>
          </a:p>
          <a:p>
            <a:r>
              <a:rPr lang="en-GB" dirty="0"/>
              <a:t>Sad</a:t>
            </a:r>
          </a:p>
          <a:p>
            <a:r>
              <a:rPr lang="en-GB" dirty="0"/>
              <a:t>Shy</a:t>
            </a:r>
          </a:p>
          <a:p>
            <a:r>
              <a:rPr lang="en-GB" dirty="0"/>
              <a:t>Feelings</a:t>
            </a:r>
          </a:p>
          <a:p>
            <a:r>
              <a:rPr lang="en-GB" dirty="0"/>
              <a:t>Lonely</a:t>
            </a:r>
          </a:p>
          <a:p>
            <a:r>
              <a:rPr lang="en-GB" dirty="0"/>
              <a:t>Sorry</a:t>
            </a:r>
          </a:p>
          <a:p>
            <a:r>
              <a:rPr lang="en-GB" dirty="0"/>
              <a:t>Angry</a:t>
            </a:r>
          </a:p>
          <a:p>
            <a:r>
              <a:rPr lang="en-GB" dirty="0"/>
              <a:t>Family</a:t>
            </a:r>
          </a:p>
          <a:p>
            <a:r>
              <a:rPr lang="en-GB" dirty="0"/>
              <a:t>Mum</a:t>
            </a:r>
          </a:p>
          <a:p>
            <a:r>
              <a:rPr lang="en-GB" dirty="0"/>
              <a:t>Dad</a:t>
            </a:r>
          </a:p>
          <a:p>
            <a:r>
              <a:rPr lang="en-GB" dirty="0"/>
              <a:t>Brother</a:t>
            </a:r>
          </a:p>
          <a:p>
            <a:r>
              <a:rPr lang="en-GB" dirty="0"/>
              <a:t>Sister</a:t>
            </a:r>
          </a:p>
          <a:p>
            <a:r>
              <a:rPr lang="en-GB" dirty="0"/>
              <a:t>Grandma</a:t>
            </a:r>
          </a:p>
          <a:p>
            <a:r>
              <a:rPr lang="en-GB" dirty="0"/>
              <a:t>Grandad</a:t>
            </a:r>
          </a:p>
          <a:p>
            <a:r>
              <a:rPr lang="en-GB" dirty="0"/>
              <a:t>Stepmum</a:t>
            </a:r>
          </a:p>
          <a:p>
            <a:r>
              <a:rPr lang="en-GB" dirty="0"/>
              <a:t>Stepdad</a:t>
            </a:r>
          </a:p>
          <a:p>
            <a:r>
              <a:rPr lang="en-GB" dirty="0"/>
              <a:t>Foster mum</a:t>
            </a:r>
          </a:p>
          <a:p>
            <a:r>
              <a:rPr lang="en-GB" dirty="0"/>
              <a:t>Foster dad</a:t>
            </a:r>
          </a:p>
        </p:txBody>
      </p:sp>
    </p:spTree>
    <p:extLst>
      <p:ext uri="{BB962C8B-B14F-4D97-AF65-F5344CB8AC3E}">
        <p14:creationId xmlns:p14="http://schemas.microsoft.com/office/powerpoint/2010/main" val="814604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p:txBody>
          <a:bodyPr/>
          <a:lstStyle/>
          <a:p>
            <a:r>
              <a:rPr lang="en-GB" dirty="0"/>
              <a:t>Reception – Family and Friendship</a:t>
            </a:r>
          </a:p>
        </p:txBody>
      </p:sp>
      <p:sp>
        <p:nvSpPr>
          <p:cNvPr id="4" name="TextBox 3">
            <a:extLst>
              <a:ext uri="{FF2B5EF4-FFF2-40B4-BE49-F238E27FC236}">
                <a16:creationId xmlns:a16="http://schemas.microsoft.com/office/drawing/2014/main" id="{5A134940-33E2-D9DF-6F3F-6F6BB4E1B31C}"/>
              </a:ext>
            </a:extLst>
          </p:cNvPr>
          <p:cNvSpPr txBox="1"/>
          <p:nvPr/>
        </p:nvSpPr>
        <p:spPr>
          <a:xfrm>
            <a:off x="566056" y="1785257"/>
            <a:ext cx="8914827" cy="1754326"/>
          </a:xfrm>
          <a:prstGeom prst="rect">
            <a:avLst/>
          </a:prstGeom>
          <a:noFill/>
        </p:spPr>
        <p:txBody>
          <a:bodyPr wrap="square" rtlCol="0">
            <a:spAutoFit/>
          </a:bodyPr>
          <a:lstStyle/>
          <a:p>
            <a:r>
              <a:rPr lang="en-GB" b="1" dirty="0"/>
              <a:t>Session 3</a:t>
            </a:r>
          </a:p>
          <a:p>
            <a:r>
              <a:rPr lang="en-GB" b="1" dirty="0"/>
              <a:t>Learning Intention </a:t>
            </a:r>
          </a:p>
          <a:p>
            <a:r>
              <a:rPr lang="en-GB" dirty="0"/>
              <a:t>To recognise that all families are different </a:t>
            </a:r>
          </a:p>
          <a:p>
            <a:r>
              <a:rPr lang="en-GB" b="1" dirty="0"/>
              <a:t>Learning</a:t>
            </a:r>
            <a:r>
              <a:rPr lang="en-GB" dirty="0"/>
              <a:t> </a:t>
            </a:r>
            <a:r>
              <a:rPr lang="en-GB" b="1" dirty="0"/>
              <a:t>Outcomes </a:t>
            </a:r>
          </a:p>
          <a:p>
            <a:r>
              <a:rPr lang="en-GB" dirty="0"/>
              <a:t>Identify different members of the family </a:t>
            </a:r>
          </a:p>
          <a:p>
            <a:r>
              <a:rPr lang="en-GB" dirty="0"/>
              <a:t>Understand how members of a family can help each other</a:t>
            </a:r>
          </a:p>
        </p:txBody>
      </p:sp>
      <p:sp>
        <p:nvSpPr>
          <p:cNvPr id="3" name="TextBox 2">
            <a:extLst>
              <a:ext uri="{FF2B5EF4-FFF2-40B4-BE49-F238E27FC236}">
                <a16:creationId xmlns:a16="http://schemas.microsoft.com/office/drawing/2014/main" id="{31644B19-352F-92BB-376E-6C59338EA715}"/>
              </a:ext>
            </a:extLst>
          </p:cNvPr>
          <p:cNvSpPr txBox="1"/>
          <p:nvPr/>
        </p:nvSpPr>
        <p:spPr>
          <a:xfrm>
            <a:off x="9944959" y="306566"/>
            <a:ext cx="2014430" cy="6186309"/>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Friendship</a:t>
            </a:r>
          </a:p>
          <a:p>
            <a:r>
              <a:rPr lang="en-GB" dirty="0"/>
              <a:t>Kindness</a:t>
            </a:r>
          </a:p>
          <a:p>
            <a:r>
              <a:rPr lang="en-GB" dirty="0"/>
              <a:t>Happy</a:t>
            </a:r>
          </a:p>
          <a:p>
            <a:r>
              <a:rPr lang="en-GB" dirty="0"/>
              <a:t>Sad</a:t>
            </a:r>
          </a:p>
          <a:p>
            <a:r>
              <a:rPr lang="en-GB" dirty="0"/>
              <a:t>Shy</a:t>
            </a:r>
          </a:p>
          <a:p>
            <a:r>
              <a:rPr lang="en-GB" dirty="0"/>
              <a:t>Feelings</a:t>
            </a:r>
          </a:p>
          <a:p>
            <a:r>
              <a:rPr lang="en-GB" dirty="0"/>
              <a:t>Lonely</a:t>
            </a:r>
          </a:p>
          <a:p>
            <a:r>
              <a:rPr lang="en-GB" dirty="0"/>
              <a:t>Sorry</a:t>
            </a:r>
          </a:p>
          <a:p>
            <a:r>
              <a:rPr lang="en-GB" dirty="0"/>
              <a:t>Angry</a:t>
            </a:r>
          </a:p>
          <a:p>
            <a:r>
              <a:rPr lang="en-GB" dirty="0"/>
              <a:t>Family</a:t>
            </a:r>
          </a:p>
          <a:p>
            <a:r>
              <a:rPr lang="en-GB" dirty="0"/>
              <a:t>Mum</a:t>
            </a:r>
          </a:p>
          <a:p>
            <a:r>
              <a:rPr lang="en-GB" dirty="0"/>
              <a:t>Dad</a:t>
            </a:r>
          </a:p>
          <a:p>
            <a:r>
              <a:rPr lang="en-GB" dirty="0"/>
              <a:t>Brother</a:t>
            </a:r>
          </a:p>
          <a:p>
            <a:r>
              <a:rPr lang="en-GB" dirty="0"/>
              <a:t>Sister</a:t>
            </a:r>
          </a:p>
          <a:p>
            <a:r>
              <a:rPr lang="en-GB" dirty="0"/>
              <a:t>Grandma</a:t>
            </a:r>
          </a:p>
          <a:p>
            <a:r>
              <a:rPr lang="en-GB" dirty="0"/>
              <a:t>Grandad</a:t>
            </a:r>
          </a:p>
          <a:p>
            <a:r>
              <a:rPr lang="en-GB" dirty="0"/>
              <a:t>Stepmum</a:t>
            </a:r>
          </a:p>
          <a:p>
            <a:r>
              <a:rPr lang="en-GB" dirty="0"/>
              <a:t>Stepdad</a:t>
            </a:r>
          </a:p>
          <a:p>
            <a:r>
              <a:rPr lang="en-GB" dirty="0"/>
              <a:t>Foster mum</a:t>
            </a:r>
          </a:p>
          <a:p>
            <a:r>
              <a:rPr lang="en-GB" dirty="0"/>
              <a:t>Foster dad</a:t>
            </a:r>
          </a:p>
        </p:txBody>
      </p:sp>
    </p:spTree>
    <p:extLst>
      <p:ext uri="{BB962C8B-B14F-4D97-AF65-F5344CB8AC3E}">
        <p14:creationId xmlns:p14="http://schemas.microsoft.com/office/powerpoint/2010/main" val="3273166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p:txBody>
          <a:bodyPr/>
          <a:lstStyle/>
          <a:p>
            <a:r>
              <a:rPr lang="en-GB" dirty="0"/>
              <a:t>Year 1 - </a:t>
            </a:r>
            <a:r>
              <a:rPr lang="en-GB" sz="4000" dirty="0"/>
              <a:t>Growing and Caring For </a:t>
            </a:r>
            <a:r>
              <a:rPr lang="en-GB" sz="4000" dirty="0" err="1" smtClean="0"/>
              <a:t>OuRSHElves</a:t>
            </a:r>
            <a:endParaRPr lang="en-GB" sz="4000" dirty="0"/>
          </a:p>
        </p:txBody>
      </p:sp>
      <p:sp>
        <p:nvSpPr>
          <p:cNvPr id="4" name="TextBox 3">
            <a:extLst>
              <a:ext uri="{FF2B5EF4-FFF2-40B4-BE49-F238E27FC236}">
                <a16:creationId xmlns:a16="http://schemas.microsoft.com/office/drawing/2014/main" id="{5A134940-33E2-D9DF-6F3F-6F6BB4E1B31C}"/>
              </a:ext>
            </a:extLst>
          </p:cNvPr>
          <p:cNvSpPr txBox="1"/>
          <p:nvPr/>
        </p:nvSpPr>
        <p:spPr>
          <a:xfrm>
            <a:off x="566057" y="1785257"/>
            <a:ext cx="8481690" cy="3416320"/>
          </a:xfrm>
          <a:prstGeom prst="rect">
            <a:avLst/>
          </a:prstGeom>
          <a:noFill/>
        </p:spPr>
        <p:txBody>
          <a:bodyPr wrap="square" rtlCol="0">
            <a:spAutoFit/>
          </a:bodyPr>
          <a:lstStyle/>
          <a:p>
            <a:r>
              <a:rPr lang="en-GB" b="1" dirty="0"/>
              <a:t>Session 1 </a:t>
            </a:r>
          </a:p>
          <a:p>
            <a:r>
              <a:rPr lang="en-GB" b="1" dirty="0"/>
              <a:t>Learning Intention: </a:t>
            </a:r>
          </a:p>
          <a:p>
            <a:r>
              <a:rPr lang="en-GB" dirty="0"/>
              <a:t>To understand that we are all different but can still be friends </a:t>
            </a:r>
          </a:p>
          <a:p>
            <a:r>
              <a:rPr lang="en-GB" b="1" dirty="0"/>
              <a:t>Learning Outcomes</a:t>
            </a:r>
            <a:r>
              <a:rPr lang="en-GB" dirty="0"/>
              <a:t> </a:t>
            </a:r>
          </a:p>
          <a:p>
            <a:r>
              <a:rPr lang="en-GB" dirty="0"/>
              <a:t>Know that we can be friends with people who are different to us.</a:t>
            </a:r>
          </a:p>
          <a:p>
            <a:endParaRPr lang="en-GB" dirty="0"/>
          </a:p>
          <a:p>
            <a:r>
              <a:rPr lang="en-GB" b="1" dirty="0"/>
              <a:t>Session 2</a:t>
            </a:r>
          </a:p>
          <a:p>
            <a:r>
              <a:rPr lang="en-GB" b="1" dirty="0"/>
              <a:t>Learning Intention: </a:t>
            </a:r>
          </a:p>
          <a:p>
            <a:r>
              <a:rPr lang="en-GB" dirty="0"/>
              <a:t>To discuss how children grow and change </a:t>
            </a:r>
          </a:p>
          <a:p>
            <a:r>
              <a:rPr lang="en-GB" b="1" dirty="0"/>
              <a:t>Learning Outcomes </a:t>
            </a:r>
          </a:p>
          <a:p>
            <a:r>
              <a:rPr lang="en-GB" dirty="0"/>
              <a:t>Understand that babies need care and support </a:t>
            </a:r>
          </a:p>
          <a:p>
            <a:r>
              <a:rPr lang="en-GB" dirty="0"/>
              <a:t>Know that older children can do more by themselves</a:t>
            </a:r>
          </a:p>
        </p:txBody>
      </p:sp>
      <p:sp>
        <p:nvSpPr>
          <p:cNvPr id="3" name="TextBox 2">
            <a:extLst>
              <a:ext uri="{FF2B5EF4-FFF2-40B4-BE49-F238E27FC236}">
                <a16:creationId xmlns:a16="http://schemas.microsoft.com/office/drawing/2014/main" id="{31644B19-352F-92BB-376E-6C59338EA715}"/>
              </a:ext>
            </a:extLst>
          </p:cNvPr>
          <p:cNvSpPr txBox="1"/>
          <p:nvPr/>
        </p:nvSpPr>
        <p:spPr>
          <a:xfrm>
            <a:off x="9720370" y="1690688"/>
            <a:ext cx="2014430" cy="3970318"/>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Friends</a:t>
            </a:r>
          </a:p>
          <a:p>
            <a:r>
              <a:rPr lang="en-GB" dirty="0"/>
              <a:t>Feelings</a:t>
            </a:r>
          </a:p>
          <a:p>
            <a:r>
              <a:rPr lang="en-GB" dirty="0"/>
              <a:t>Similar</a:t>
            </a:r>
          </a:p>
          <a:p>
            <a:r>
              <a:rPr lang="en-GB" dirty="0"/>
              <a:t>Different</a:t>
            </a:r>
          </a:p>
          <a:p>
            <a:r>
              <a:rPr lang="en-GB" dirty="0"/>
              <a:t>Family</a:t>
            </a:r>
          </a:p>
          <a:p>
            <a:r>
              <a:rPr lang="en-GB" dirty="0"/>
              <a:t>Boy</a:t>
            </a:r>
          </a:p>
          <a:p>
            <a:r>
              <a:rPr lang="en-GB" dirty="0"/>
              <a:t>Girl</a:t>
            </a:r>
          </a:p>
          <a:p>
            <a:r>
              <a:rPr lang="en-GB" dirty="0"/>
              <a:t>Male</a:t>
            </a:r>
          </a:p>
          <a:p>
            <a:r>
              <a:rPr lang="en-GB" dirty="0"/>
              <a:t>Female</a:t>
            </a:r>
          </a:p>
          <a:p>
            <a:r>
              <a:rPr lang="en-GB" dirty="0"/>
              <a:t>Private parts</a:t>
            </a:r>
          </a:p>
          <a:p>
            <a:r>
              <a:rPr lang="en-GB" dirty="0"/>
              <a:t>Penis</a:t>
            </a:r>
          </a:p>
          <a:p>
            <a:r>
              <a:rPr lang="en-GB" dirty="0"/>
              <a:t>Vulva</a:t>
            </a:r>
          </a:p>
        </p:txBody>
      </p:sp>
    </p:spTree>
    <p:extLst>
      <p:ext uri="{BB962C8B-B14F-4D97-AF65-F5344CB8AC3E}">
        <p14:creationId xmlns:p14="http://schemas.microsoft.com/office/powerpoint/2010/main" val="997444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p:txBody>
          <a:bodyPr/>
          <a:lstStyle/>
          <a:p>
            <a:r>
              <a:rPr lang="en-GB" dirty="0"/>
              <a:t>Year 1 – </a:t>
            </a:r>
            <a:r>
              <a:rPr lang="en-GB" sz="4000" dirty="0"/>
              <a:t>Growing and Caring For </a:t>
            </a:r>
            <a:r>
              <a:rPr lang="en-GB" sz="4000" dirty="0" err="1" smtClean="0"/>
              <a:t>OuRSHElves</a:t>
            </a:r>
            <a:endParaRPr lang="en-GB" sz="4000" dirty="0"/>
          </a:p>
        </p:txBody>
      </p:sp>
      <p:sp>
        <p:nvSpPr>
          <p:cNvPr id="4" name="TextBox 3">
            <a:extLst>
              <a:ext uri="{FF2B5EF4-FFF2-40B4-BE49-F238E27FC236}">
                <a16:creationId xmlns:a16="http://schemas.microsoft.com/office/drawing/2014/main" id="{5A134940-33E2-D9DF-6F3F-6F6BB4E1B31C}"/>
              </a:ext>
            </a:extLst>
          </p:cNvPr>
          <p:cNvSpPr txBox="1"/>
          <p:nvPr/>
        </p:nvSpPr>
        <p:spPr>
          <a:xfrm>
            <a:off x="566057" y="1785257"/>
            <a:ext cx="8481690" cy="1754326"/>
          </a:xfrm>
          <a:prstGeom prst="rect">
            <a:avLst/>
          </a:prstGeom>
          <a:noFill/>
        </p:spPr>
        <p:txBody>
          <a:bodyPr wrap="square" rtlCol="0">
            <a:spAutoFit/>
          </a:bodyPr>
          <a:lstStyle/>
          <a:p>
            <a:r>
              <a:rPr lang="en-GB" b="1" dirty="0"/>
              <a:t>Session 3</a:t>
            </a:r>
          </a:p>
          <a:p>
            <a:r>
              <a:rPr lang="en-GB" dirty="0"/>
              <a:t>To explore different types of families and who to ask for help </a:t>
            </a:r>
          </a:p>
          <a:p>
            <a:r>
              <a:rPr lang="en-GB" dirty="0"/>
              <a:t>To identify who can help when families make us feel unhappy or unsafe </a:t>
            </a:r>
            <a:r>
              <a:rPr lang="en-GB" b="1" dirty="0"/>
              <a:t>Learning Outcomes </a:t>
            </a:r>
          </a:p>
          <a:p>
            <a:r>
              <a:rPr lang="en-GB" dirty="0"/>
              <a:t>Know there are different types of families </a:t>
            </a:r>
          </a:p>
          <a:p>
            <a:r>
              <a:rPr lang="en-GB" dirty="0"/>
              <a:t>Know which people we can ask for help</a:t>
            </a:r>
          </a:p>
        </p:txBody>
      </p:sp>
      <p:sp>
        <p:nvSpPr>
          <p:cNvPr id="3" name="TextBox 2">
            <a:extLst>
              <a:ext uri="{FF2B5EF4-FFF2-40B4-BE49-F238E27FC236}">
                <a16:creationId xmlns:a16="http://schemas.microsoft.com/office/drawing/2014/main" id="{31644B19-352F-92BB-376E-6C59338EA715}"/>
              </a:ext>
            </a:extLst>
          </p:cNvPr>
          <p:cNvSpPr txBox="1"/>
          <p:nvPr/>
        </p:nvSpPr>
        <p:spPr>
          <a:xfrm>
            <a:off x="9720370" y="1690688"/>
            <a:ext cx="2014430" cy="3970318"/>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Friends</a:t>
            </a:r>
          </a:p>
          <a:p>
            <a:r>
              <a:rPr lang="en-GB" dirty="0"/>
              <a:t>Feelings</a:t>
            </a:r>
          </a:p>
          <a:p>
            <a:r>
              <a:rPr lang="en-GB" dirty="0"/>
              <a:t>Similar</a:t>
            </a:r>
          </a:p>
          <a:p>
            <a:r>
              <a:rPr lang="en-GB" dirty="0"/>
              <a:t>Different</a:t>
            </a:r>
          </a:p>
          <a:p>
            <a:r>
              <a:rPr lang="en-GB" dirty="0"/>
              <a:t>Family</a:t>
            </a:r>
          </a:p>
          <a:p>
            <a:r>
              <a:rPr lang="en-GB" dirty="0"/>
              <a:t>Boy</a:t>
            </a:r>
          </a:p>
          <a:p>
            <a:r>
              <a:rPr lang="en-GB" dirty="0"/>
              <a:t>Girl</a:t>
            </a:r>
          </a:p>
          <a:p>
            <a:r>
              <a:rPr lang="en-GB" dirty="0"/>
              <a:t>Male</a:t>
            </a:r>
          </a:p>
          <a:p>
            <a:r>
              <a:rPr lang="en-GB" dirty="0"/>
              <a:t>Female</a:t>
            </a:r>
          </a:p>
          <a:p>
            <a:r>
              <a:rPr lang="en-GB" dirty="0"/>
              <a:t>Private parts</a:t>
            </a:r>
          </a:p>
          <a:p>
            <a:r>
              <a:rPr lang="en-GB" dirty="0"/>
              <a:t>Penis</a:t>
            </a:r>
          </a:p>
          <a:p>
            <a:r>
              <a:rPr lang="en-GB" dirty="0"/>
              <a:t>Vulva</a:t>
            </a:r>
          </a:p>
        </p:txBody>
      </p:sp>
    </p:spTree>
    <p:extLst>
      <p:ext uri="{BB962C8B-B14F-4D97-AF65-F5344CB8AC3E}">
        <p14:creationId xmlns:p14="http://schemas.microsoft.com/office/powerpoint/2010/main" val="719112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2 - Differences</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4247317"/>
          </a:xfrm>
          <a:prstGeom prst="rect">
            <a:avLst/>
          </a:prstGeom>
          <a:noFill/>
        </p:spPr>
        <p:txBody>
          <a:bodyPr wrap="square" rtlCol="0">
            <a:spAutoFit/>
          </a:bodyPr>
          <a:lstStyle/>
          <a:p>
            <a:r>
              <a:rPr lang="en-GB" b="1" dirty="0"/>
              <a:t>Session 1 </a:t>
            </a:r>
          </a:p>
          <a:p>
            <a:r>
              <a:rPr lang="en-GB" b="1" dirty="0"/>
              <a:t>Learning Intention: </a:t>
            </a:r>
          </a:p>
          <a:p>
            <a:r>
              <a:rPr lang="en-GB" dirty="0"/>
              <a:t>To introduce the concept of gender stereotypes.</a:t>
            </a:r>
          </a:p>
          <a:p>
            <a:r>
              <a:rPr lang="en-GB" dirty="0"/>
              <a:t>To introduce the differences between males and females.</a:t>
            </a:r>
          </a:p>
          <a:p>
            <a:r>
              <a:rPr lang="en-GB" b="1" dirty="0"/>
              <a:t>Learning Outcomes:</a:t>
            </a:r>
          </a:p>
          <a:p>
            <a:r>
              <a:rPr lang="en-GB" dirty="0"/>
              <a:t>Understand that some people have fixed mindsets about what boys and girls can do.</a:t>
            </a:r>
          </a:p>
          <a:p>
            <a:r>
              <a:rPr lang="en-GB" dirty="0"/>
              <a:t>Describe the difference between male and female babies. </a:t>
            </a:r>
          </a:p>
          <a:p>
            <a:endParaRPr lang="en-GB" dirty="0"/>
          </a:p>
          <a:p>
            <a:r>
              <a:rPr lang="en-GB" b="1" dirty="0"/>
              <a:t>Session 2</a:t>
            </a:r>
          </a:p>
          <a:p>
            <a:r>
              <a:rPr lang="en-GB" b="1" dirty="0"/>
              <a:t>Learning Intention: </a:t>
            </a:r>
          </a:p>
          <a:p>
            <a:r>
              <a:rPr lang="en-GB" dirty="0"/>
              <a:t>To explore some of the differences between males and females and to understand how this is part of the lifecycle </a:t>
            </a:r>
          </a:p>
          <a:p>
            <a:r>
              <a:rPr lang="en-GB" b="1" dirty="0"/>
              <a:t>Learning Outcomes </a:t>
            </a:r>
          </a:p>
          <a:p>
            <a:r>
              <a:rPr lang="en-GB" dirty="0"/>
              <a:t>Describe some differences between male and female animals Understand that making a new life needs a male and a female</a:t>
            </a:r>
          </a:p>
        </p:txBody>
      </p:sp>
      <p:sp>
        <p:nvSpPr>
          <p:cNvPr id="5" name="TextBox 4">
            <a:extLst>
              <a:ext uri="{FF2B5EF4-FFF2-40B4-BE49-F238E27FC236}">
                <a16:creationId xmlns:a16="http://schemas.microsoft.com/office/drawing/2014/main" id="{F7545359-8A84-8FAB-8D8C-5A9A3122B71D}"/>
              </a:ext>
            </a:extLst>
          </p:cNvPr>
          <p:cNvSpPr txBox="1"/>
          <p:nvPr/>
        </p:nvSpPr>
        <p:spPr>
          <a:xfrm>
            <a:off x="9785685" y="1176953"/>
            <a:ext cx="2014430" cy="4524315"/>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Similar</a:t>
            </a:r>
          </a:p>
          <a:p>
            <a:r>
              <a:rPr lang="en-GB" dirty="0"/>
              <a:t>Different</a:t>
            </a:r>
          </a:p>
          <a:p>
            <a:r>
              <a:rPr lang="en-GB" dirty="0"/>
              <a:t>Sex</a:t>
            </a:r>
          </a:p>
          <a:p>
            <a:r>
              <a:rPr lang="en-GB" dirty="0"/>
              <a:t>Gender roles</a:t>
            </a:r>
          </a:p>
          <a:p>
            <a:r>
              <a:rPr lang="en-GB" dirty="0"/>
              <a:t>Stereotypes</a:t>
            </a:r>
          </a:p>
          <a:p>
            <a:r>
              <a:rPr lang="en-GB" dirty="0"/>
              <a:t>Boy</a:t>
            </a:r>
          </a:p>
          <a:p>
            <a:r>
              <a:rPr lang="en-GB" dirty="0"/>
              <a:t>Girl</a:t>
            </a:r>
          </a:p>
          <a:p>
            <a:r>
              <a:rPr lang="en-GB" dirty="0"/>
              <a:t>Male</a:t>
            </a:r>
          </a:p>
          <a:p>
            <a:r>
              <a:rPr lang="en-GB" dirty="0"/>
              <a:t>Female</a:t>
            </a:r>
          </a:p>
          <a:p>
            <a:r>
              <a:rPr lang="en-GB" dirty="0"/>
              <a:t>Private parts</a:t>
            </a:r>
          </a:p>
          <a:p>
            <a:r>
              <a:rPr lang="en-GB" dirty="0"/>
              <a:t>Penis</a:t>
            </a:r>
          </a:p>
          <a:p>
            <a:r>
              <a:rPr lang="en-GB" dirty="0"/>
              <a:t>Vulva</a:t>
            </a:r>
          </a:p>
          <a:p>
            <a:endParaRPr lang="en-GB" dirty="0"/>
          </a:p>
          <a:p>
            <a:endParaRPr lang="en-GB" dirty="0"/>
          </a:p>
        </p:txBody>
      </p:sp>
    </p:spTree>
    <p:extLst>
      <p:ext uri="{BB962C8B-B14F-4D97-AF65-F5344CB8AC3E}">
        <p14:creationId xmlns:p14="http://schemas.microsoft.com/office/powerpoint/2010/main" val="1027855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2 - Differences</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1754326"/>
          </a:xfrm>
          <a:prstGeom prst="rect">
            <a:avLst/>
          </a:prstGeom>
          <a:noFill/>
        </p:spPr>
        <p:txBody>
          <a:bodyPr wrap="square" rtlCol="0">
            <a:spAutoFit/>
          </a:bodyPr>
          <a:lstStyle/>
          <a:p>
            <a:r>
              <a:rPr lang="en-GB" b="1" dirty="0"/>
              <a:t>Session 3</a:t>
            </a:r>
          </a:p>
          <a:p>
            <a:r>
              <a:rPr lang="en-GB" b="1" dirty="0"/>
              <a:t>Learning Intention </a:t>
            </a:r>
          </a:p>
          <a:p>
            <a:r>
              <a:rPr lang="en-GB" dirty="0"/>
              <a:t>To focus on sexual difference and name body parts </a:t>
            </a:r>
          </a:p>
          <a:p>
            <a:r>
              <a:rPr lang="en-GB" b="1" dirty="0"/>
              <a:t>Learning Outcomes </a:t>
            </a:r>
          </a:p>
          <a:p>
            <a:r>
              <a:rPr lang="en-GB" dirty="0"/>
              <a:t>Describe the physical differences between males and females </a:t>
            </a:r>
          </a:p>
          <a:p>
            <a:r>
              <a:rPr lang="en-GB" dirty="0"/>
              <a:t>Name the different body parts</a:t>
            </a:r>
          </a:p>
        </p:txBody>
      </p:sp>
      <p:sp>
        <p:nvSpPr>
          <p:cNvPr id="5" name="TextBox 4">
            <a:extLst>
              <a:ext uri="{FF2B5EF4-FFF2-40B4-BE49-F238E27FC236}">
                <a16:creationId xmlns:a16="http://schemas.microsoft.com/office/drawing/2014/main" id="{F7545359-8A84-8FAB-8D8C-5A9A3122B71D}"/>
              </a:ext>
            </a:extLst>
          </p:cNvPr>
          <p:cNvSpPr txBox="1"/>
          <p:nvPr/>
        </p:nvSpPr>
        <p:spPr>
          <a:xfrm>
            <a:off x="9785685" y="1176953"/>
            <a:ext cx="2014430" cy="4524315"/>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Similar</a:t>
            </a:r>
          </a:p>
          <a:p>
            <a:r>
              <a:rPr lang="en-GB" dirty="0"/>
              <a:t>Different</a:t>
            </a:r>
          </a:p>
          <a:p>
            <a:r>
              <a:rPr lang="en-GB" dirty="0"/>
              <a:t>Sex</a:t>
            </a:r>
          </a:p>
          <a:p>
            <a:r>
              <a:rPr lang="en-GB" dirty="0"/>
              <a:t>Gender roles</a:t>
            </a:r>
          </a:p>
          <a:p>
            <a:r>
              <a:rPr lang="en-GB" dirty="0"/>
              <a:t>Stereotypes</a:t>
            </a:r>
          </a:p>
          <a:p>
            <a:r>
              <a:rPr lang="en-GB" dirty="0"/>
              <a:t>Boy</a:t>
            </a:r>
          </a:p>
          <a:p>
            <a:r>
              <a:rPr lang="en-GB" dirty="0"/>
              <a:t>Girl</a:t>
            </a:r>
          </a:p>
          <a:p>
            <a:r>
              <a:rPr lang="en-GB" dirty="0"/>
              <a:t>Male</a:t>
            </a:r>
          </a:p>
          <a:p>
            <a:r>
              <a:rPr lang="en-GB" dirty="0"/>
              <a:t>Female</a:t>
            </a:r>
          </a:p>
          <a:p>
            <a:r>
              <a:rPr lang="en-GB" dirty="0"/>
              <a:t>Private parts</a:t>
            </a:r>
          </a:p>
          <a:p>
            <a:r>
              <a:rPr lang="en-GB" dirty="0"/>
              <a:t>Penis</a:t>
            </a:r>
          </a:p>
          <a:p>
            <a:r>
              <a:rPr lang="en-GB" dirty="0"/>
              <a:t>Vulva</a:t>
            </a:r>
          </a:p>
          <a:p>
            <a:endParaRPr lang="en-GB" dirty="0"/>
          </a:p>
          <a:p>
            <a:endParaRPr lang="en-GB" dirty="0"/>
          </a:p>
        </p:txBody>
      </p:sp>
    </p:spTree>
    <p:extLst>
      <p:ext uri="{BB962C8B-B14F-4D97-AF65-F5344CB8AC3E}">
        <p14:creationId xmlns:p14="http://schemas.microsoft.com/office/powerpoint/2010/main" val="1630554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3 - </a:t>
            </a:r>
            <a:r>
              <a:rPr lang="en-GB" sz="3800" dirty="0"/>
              <a:t>Valuing Difference and Keeping Safe</a:t>
            </a:r>
          </a:p>
        </p:txBody>
      </p:sp>
      <p:sp>
        <p:nvSpPr>
          <p:cNvPr id="4" name="TextBox 3">
            <a:extLst>
              <a:ext uri="{FF2B5EF4-FFF2-40B4-BE49-F238E27FC236}">
                <a16:creationId xmlns:a16="http://schemas.microsoft.com/office/drawing/2014/main" id="{5A134940-33E2-D9DF-6F3F-6F6BB4E1B31C}"/>
              </a:ext>
            </a:extLst>
          </p:cNvPr>
          <p:cNvSpPr txBox="1"/>
          <p:nvPr/>
        </p:nvSpPr>
        <p:spPr>
          <a:xfrm>
            <a:off x="422825" y="1247339"/>
            <a:ext cx="9219628" cy="3970318"/>
          </a:xfrm>
          <a:prstGeom prst="rect">
            <a:avLst/>
          </a:prstGeom>
          <a:noFill/>
        </p:spPr>
        <p:txBody>
          <a:bodyPr wrap="square" rtlCol="0">
            <a:spAutoFit/>
          </a:bodyPr>
          <a:lstStyle/>
          <a:p>
            <a:r>
              <a:rPr lang="en-GB" b="1" dirty="0"/>
              <a:t>Session 1</a:t>
            </a:r>
          </a:p>
          <a:p>
            <a:r>
              <a:rPr lang="en-GB" b="1" dirty="0"/>
              <a:t>Learning Intention </a:t>
            </a:r>
          </a:p>
          <a:p>
            <a:r>
              <a:rPr lang="en-GB" dirty="0"/>
              <a:t>To identify that people are unique and to respect those differences </a:t>
            </a:r>
          </a:p>
          <a:p>
            <a:r>
              <a:rPr lang="en-GB" dirty="0"/>
              <a:t>To explore the differences between male and female bodies </a:t>
            </a:r>
          </a:p>
          <a:p>
            <a:r>
              <a:rPr lang="en-GB" b="1" dirty="0"/>
              <a:t>Learning Outcomes </a:t>
            </a:r>
          </a:p>
          <a:p>
            <a:r>
              <a:rPr lang="en-GB" dirty="0"/>
              <a:t>Know and respect the body differences between </a:t>
            </a:r>
            <a:r>
              <a:rPr lang="en-GB" dirty="0" err="1" smtClean="0"/>
              <a:t>ouRSHElves</a:t>
            </a:r>
            <a:r>
              <a:rPr lang="en-GB" dirty="0" smtClean="0"/>
              <a:t> </a:t>
            </a:r>
            <a:r>
              <a:rPr lang="en-GB" dirty="0"/>
              <a:t>and others </a:t>
            </a:r>
          </a:p>
          <a:p>
            <a:r>
              <a:rPr lang="en-GB" dirty="0"/>
              <a:t>Name male and female body parts using agreed words</a:t>
            </a:r>
          </a:p>
          <a:p>
            <a:endParaRPr lang="en-GB" dirty="0"/>
          </a:p>
          <a:p>
            <a:r>
              <a:rPr lang="en-GB" b="1" dirty="0"/>
              <a:t>Session 2</a:t>
            </a:r>
          </a:p>
          <a:p>
            <a:r>
              <a:rPr lang="en-GB" b="1" dirty="0"/>
              <a:t>Learning Intention </a:t>
            </a:r>
          </a:p>
          <a:p>
            <a:r>
              <a:rPr lang="en-GB" dirty="0"/>
              <a:t>To consider appropriate and inappropriate physical contact and consent </a:t>
            </a:r>
          </a:p>
          <a:p>
            <a:r>
              <a:rPr lang="en-GB" b="1" dirty="0"/>
              <a:t>Learning Outcomes </a:t>
            </a:r>
          </a:p>
          <a:p>
            <a:r>
              <a:rPr lang="en-GB" dirty="0"/>
              <a:t>Understand that each person’s body belongs to them </a:t>
            </a:r>
          </a:p>
          <a:p>
            <a:r>
              <a:rPr lang="en-GB" dirty="0"/>
              <a:t>Understand personal space and unwanted touch</a:t>
            </a:r>
          </a:p>
        </p:txBody>
      </p:sp>
      <p:sp>
        <p:nvSpPr>
          <p:cNvPr id="5" name="TextBox 4">
            <a:extLst>
              <a:ext uri="{FF2B5EF4-FFF2-40B4-BE49-F238E27FC236}">
                <a16:creationId xmlns:a16="http://schemas.microsoft.com/office/drawing/2014/main" id="{F7545359-8A84-8FAB-8D8C-5A9A3122B71D}"/>
              </a:ext>
            </a:extLst>
          </p:cNvPr>
          <p:cNvSpPr txBox="1"/>
          <p:nvPr/>
        </p:nvSpPr>
        <p:spPr>
          <a:xfrm>
            <a:off x="9754745" y="1082348"/>
            <a:ext cx="2014430" cy="5078313"/>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Stereotypes</a:t>
            </a:r>
          </a:p>
          <a:p>
            <a:r>
              <a:rPr lang="en-GB" dirty="0"/>
              <a:t>Gender roles</a:t>
            </a:r>
          </a:p>
          <a:p>
            <a:r>
              <a:rPr lang="en-GB" dirty="0"/>
              <a:t>Similar </a:t>
            </a:r>
          </a:p>
          <a:p>
            <a:r>
              <a:rPr lang="en-GB" dirty="0"/>
              <a:t>Different</a:t>
            </a:r>
          </a:p>
          <a:p>
            <a:r>
              <a:rPr lang="en-GB" dirty="0"/>
              <a:t>Male</a:t>
            </a:r>
          </a:p>
          <a:p>
            <a:r>
              <a:rPr lang="en-GB" dirty="0"/>
              <a:t>Female</a:t>
            </a:r>
          </a:p>
          <a:p>
            <a:r>
              <a:rPr lang="en-GB" dirty="0"/>
              <a:t>Private parts</a:t>
            </a:r>
          </a:p>
          <a:p>
            <a:r>
              <a:rPr lang="en-GB" dirty="0"/>
              <a:t>Penis</a:t>
            </a:r>
          </a:p>
          <a:p>
            <a:r>
              <a:rPr lang="en-GB" dirty="0"/>
              <a:t>Testicles</a:t>
            </a:r>
          </a:p>
          <a:p>
            <a:r>
              <a:rPr lang="en-GB" dirty="0"/>
              <a:t>Vulva</a:t>
            </a:r>
          </a:p>
          <a:p>
            <a:r>
              <a:rPr lang="en-GB" dirty="0"/>
              <a:t>Vagina</a:t>
            </a:r>
          </a:p>
          <a:p>
            <a:r>
              <a:rPr lang="en-GB" dirty="0"/>
              <a:t>Uterus</a:t>
            </a:r>
          </a:p>
          <a:p>
            <a:r>
              <a:rPr lang="en-GB" dirty="0"/>
              <a:t>Family</a:t>
            </a:r>
          </a:p>
          <a:p>
            <a:r>
              <a:rPr lang="en-GB" dirty="0"/>
              <a:t>Fostering</a:t>
            </a:r>
          </a:p>
          <a:p>
            <a:r>
              <a:rPr lang="en-GB" dirty="0"/>
              <a:t>Adoption</a:t>
            </a:r>
          </a:p>
          <a:p>
            <a:r>
              <a:rPr lang="en-GB" dirty="0"/>
              <a:t>Relationship</a:t>
            </a:r>
          </a:p>
        </p:txBody>
      </p:sp>
    </p:spTree>
    <p:extLst>
      <p:ext uri="{BB962C8B-B14F-4D97-AF65-F5344CB8AC3E}">
        <p14:creationId xmlns:p14="http://schemas.microsoft.com/office/powerpoint/2010/main" val="947263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3 – </a:t>
            </a:r>
            <a:r>
              <a:rPr lang="en-GB" sz="3800" dirty="0"/>
              <a:t>Valuing Difference and Keeping Safe</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1754326"/>
          </a:xfrm>
          <a:prstGeom prst="rect">
            <a:avLst/>
          </a:prstGeom>
          <a:noFill/>
        </p:spPr>
        <p:txBody>
          <a:bodyPr wrap="square" rtlCol="0">
            <a:spAutoFit/>
          </a:bodyPr>
          <a:lstStyle/>
          <a:p>
            <a:r>
              <a:rPr lang="en-GB" b="1" dirty="0"/>
              <a:t>Session 3</a:t>
            </a:r>
          </a:p>
          <a:p>
            <a:r>
              <a:rPr lang="en-GB" b="1" dirty="0"/>
              <a:t>Learning Intention </a:t>
            </a:r>
          </a:p>
          <a:p>
            <a:r>
              <a:rPr lang="en-GB" dirty="0"/>
              <a:t>To explore different types of families and who to go to for help and support </a:t>
            </a:r>
          </a:p>
          <a:p>
            <a:r>
              <a:rPr lang="en-GB" b="1" dirty="0"/>
              <a:t>Learning Outcomes </a:t>
            </a:r>
          </a:p>
          <a:p>
            <a:r>
              <a:rPr lang="en-GB" dirty="0"/>
              <a:t>Understand that all families are different and have different family members </a:t>
            </a:r>
          </a:p>
          <a:p>
            <a:r>
              <a:rPr lang="en-GB" dirty="0"/>
              <a:t>Identify who to go to for help and support</a:t>
            </a:r>
          </a:p>
        </p:txBody>
      </p:sp>
      <p:sp>
        <p:nvSpPr>
          <p:cNvPr id="5" name="TextBox 4">
            <a:extLst>
              <a:ext uri="{FF2B5EF4-FFF2-40B4-BE49-F238E27FC236}">
                <a16:creationId xmlns:a16="http://schemas.microsoft.com/office/drawing/2014/main" id="{F7545359-8A84-8FAB-8D8C-5A9A3122B71D}"/>
              </a:ext>
            </a:extLst>
          </p:cNvPr>
          <p:cNvSpPr txBox="1"/>
          <p:nvPr/>
        </p:nvSpPr>
        <p:spPr>
          <a:xfrm>
            <a:off x="9754745" y="1066306"/>
            <a:ext cx="2014430" cy="5078313"/>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Stereotypes</a:t>
            </a:r>
          </a:p>
          <a:p>
            <a:r>
              <a:rPr lang="en-GB" dirty="0"/>
              <a:t>Gender roles</a:t>
            </a:r>
          </a:p>
          <a:p>
            <a:r>
              <a:rPr lang="en-GB" dirty="0"/>
              <a:t>Similar </a:t>
            </a:r>
          </a:p>
          <a:p>
            <a:r>
              <a:rPr lang="en-GB" dirty="0"/>
              <a:t>Different</a:t>
            </a:r>
          </a:p>
          <a:p>
            <a:r>
              <a:rPr lang="en-GB" dirty="0"/>
              <a:t>Male</a:t>
            </a:r>
          </a:p>
          <a:p>
            <a:r>
              <a:rPr lang="en-GB" dirty="0"/>
              <a:t>Female</a:t>
            </a:r>
          </a:p>
          <a:p>
            <a:r>
              <a:rPr lang="en-GB" dirty="0"/>
              <a:t>Private parts</a:t>
            </a:r>
          </a:p>
          <a:p>
            <a:r>
              <a:rPr lang="en-GB" dirty="0"/>
              <a:t>Penis</a:t>
            </a:r>
          </a:p>
          <a:p>
            <a:r>
              <a:rPr lang="en-GB" dirty="0"/>
              <a:t>Testicles</a:t>
            </a:r>
          </a:p>
          <a:p>
            <a:r>
              <a:rPr lang="en-GB" dirty="0"/>
              <a:t>Vulva</a:t>
            </a:r>
          </a:p>
          <a:p>
            <a:r>
              <a:rPr lang="en-GB" dirty="0"/>
              <a:t>Vagina</a:t>
            </a:r>
          </a:p>
          <a:p>
            <a:r>
              <a:rPr lang="en-GB" dirty="0"/>
              <a:t>Uterus</a:t>
            </a:r>
          </a:p>
          <a:p>
            <a:r>
              <a:rPr lang="en-GB" dirty="0"/>
              <a:t>Family</a:t>
            </a:r>
          </a:p>
          <a:p>
            <a:r>
              <a:rPr lang="en-GB" dirty="0"/>
              <a:t>Fostering</a:t>
            </a:r>
          </a:p>
          <a:p>
            <a:r>
              <a:rPr lang="en-GB" dirty="0"/>
              <a:t>Adoption</a:t>
            </a:r>
          </a:p>
          <a:p>
            <a:r>
              <a:rPr lang="en-GB" dirty="0"/>
              <a:t>Relationship</a:t>
            </a:r>
          </a:p>
        </p:txBody>
      </p:sp>
    </p:spTree>
    <p:extLst>
      <p:ext uri="{BB962C8B-B14F-4D97-AF65-F5344CB8AC3E}">
        <p14:creationId xmlns:p14="http://schemas.microsoft.com/office/powerpoint/2010/main" val="177488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4 – Growing Up</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3970318"/>
          </a:xfrm>
          <a:prstGeom prst="rect">
            <a:avLst/>
          </a:prstGeom>
          <a:noFill/>
        </p:spPr>
        <p:txBody>
          <a:bodyPr wrap="square" rtlCol="0">
            <a:spAutoFit/>
          </a:bodyPr>
          <a:lstStyle/>
          <a:p>
            <a:r>
              <a:rPr lang="en-GB" b="1" dirty="0"/>
              <a:t>Session 1</a:t>
            </a:r>
          </a:p>
          <a:p>
            <a:r>
              <a:rPr lang="en-GB" b="1" dirty="0"/>
              <a:t>Learning Intention </a:t>
            </a:r>
          </a:p>
          <a:p>
            <a:r>
              <a:rPr lang="en-GB" dirty="0"/>
              <a:t>To explore the human lifecycle </a:t>
            </a:r>
          </a:p>
          <a:p>
            <a:r>
              <a:rPr lang="en-GB" dirty="0"/>
              <a:t>To identify some basic facts about puberty </a:t>
            </a:r>
          </a:p>
          <a:p>
            <a:r>
              <a:rPr lang="en-GB" b="1" dirty="0"/>
              <a:t>Learning Outcomes </a:t>
            </a:r>
          </a:p>
          <a:p>
            <a:r>
              <a:rPr lang="en-GB" dirty="0"/>
              <a:t>Understand that puberty is an important stage in the human lifecycle </a:t>
            </a:r>
          </a:p>
          <a:p>
            <a:r>
              <a:rPr lang="en-GB" dirty="0"/>
              <a:t>Know some changes that happen during puberty</a:t>
            </a:r>
          </a:p>
          <a:p>
            <a:endParaRPr lang="en-GB" dirty="0"/>
          </a:p>
          <a:p>
            <a:r>
              <a:rPr lang="en-GB" b="1" dirty="0"/>
              <a:t>Session 2</a:t>
            </a:r>
          </a:p>
          <a:p>
            <a:r>
              <a:rPr lang="en-GB" b="1" dirty="0"/>
              <a:t>Learning Intention </a:t>
            </a:r>
          </a:p>
          <a:p>
            <a:r>
              <a:rPr lang="en-GB" dirty="0"/>
              <a:t>To explore how puberty is linked to reproduction </a:t>
            </a:r>
          </a:p>
          <a:p>
            <a:r>
              <a:rPr lang="en-GB" b="1" dirty="0"/>
              <a:t>Learning Outcomes </a:t>
            </a:r>
          </a:p>
          <a:p>
            <a:r>
              <a:rPr lang="en-GB" dirty="0"/>
              <a:t>Know about the physical and emotional changes that happen in puberty </a:t>
            </a:r>
          </a:p>
          <a:p>
            <a:r>
              <a:rPr lang="en-GB" dirty="0"/>
              <a:t>Understand that children change into adults to be able to reproduce if they choose to</a:t>
            </a:r>
          </a:p>
        </p:txBody>
      </p:sp>
      <p:sp>
        <p:nvSpPr>
          <p:cNvPr id="5" name="TextBox 4">
            <a:extLst>
              <a:ext uri="{FF2B5EF4-FFF2-40B4-BE49-F238E27FC236}">
                <a16:creationId xmlns:a16="http://schemas.microsoft.com/office/drawing/2014/main" id="{F7545359-8A84-8FAB-8D8C-5A9A3122B71D}"/>
              </a:ext>
            </a:extLst>
          </p:cNvPr>
          <p:cNvSpPr txBox="1"/>
          <p:nvPr/>
        </p:nvSpPr>
        <p:spPr>
          <a:xfrm>
            <a:off x="9785685" y="1582340"/>
            <a:ext cx="2014430" cy="3416320"/>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Puberty</a:t>
            </a:r>
          </a:p>
          <a:p>
            <a:r>
              <a:rPr lang="en-GB" dirty="0"/>
              <a:t>Lifecycle</a:t>
            </a:r>
          </a:p>
          <a:p>
            <a:r>
              <a:rPr lang="en-GB" dirty="0"/>
              <a:t>Reproduction</a:t>
            </a:r>
          </a:p>
          <a:p>
            <a:r>
              <a:rPr lang="en-GB" dirty="0"/>
              <a:t>Physical</a:t>
            </a:r>
          </a:p>
          <a:p>
            <a:r>
              <a:rPr lang="en-GB" dirty="0"/>
              <a:t>Breasts</a:t>
            </a:r>
          </a:p>
          <a:p>
            <a:r>
              <a:rPr lang="en-GB" dirty="0"/>
              <a:t>Sperm</a:t>
            </a:r>
          </a:p>
          <a:p>
            <a:r>
              <a:rPr lang="en-GB" dirty="0"/>
              <a:t>Egg</a:t>
            </a:r>
          </a:p>
          <a:p>
            <a:r>
              <a:rPr lang="en-GB" dirty="0"/>
              <a:t>Pubic hair</a:t>
            </a:r>
          </a:p>
          <a:p>
            <a:r>
              <a:rPr lang="en-GB" dirty="0"/>
              <a:t>Emotional</a:t>
            </a:r>
          </a:p>
          <a:p>
            <a:r>
              <a:rPr lang="en-GB" dirty="0"/>
              <a:t>Feelings</a:t>
            </a:r>
          </a:p>
        </p:txBody>
      </p:sp>
    </p:spTree>
    <p:extLst>
      <p:ext uri="{BB962C8B-B14F-4D97-AF65-F5344CB8AC3E}">
        <p14:creationId xmlns:p14="http://schemas.microsoft.com/office/powerpoint/2010/main" val="3202047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4 – Growing Up</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2031325"/>
          </a:xfrm>
          <a:prstGeom prst="rect">
            <a:avLst/>
          </a:prstGeom>
          <a:noFill/>
        </p:spPr>
        <p:txBody>
          <a:bodyPr wrap="square" rtlCol="0">
            <a:spAutoFit/>
          </a:bodyPr>
          <a:lstStyle/>
          <a:p>
            <a:r>
              <a:rPr lang="en-GB" b="1" dirty="0"/>
              <a:t>Session 3</a:t>
            </a:r>
          </a:p>
          <a:p>
            <a:r>
              <a:rPr lang="en-GB" b="1" dirty="0"/>
              <a:t>Learning Intention </a:t>
            </a:r>
          </a:p>
          <a:p>
            <a:r>
              <a:rPr lang="en-GB" dirty="0"/>
              <a:t>To explore respect in a range of relationships </a:t>
            </a:r>
          </a:p>
          <a:p>
            <a:r>
              <a:rPr lang="en-GB" dirty="0"/>
              <a:t>To discuss the characteristics of healthy relationships </a:t>
            </a:r>
          </a:p>
          <a:p>
            <a:r>
              <a:rPr lang="en-GB" b="1" dirty="0"/>
              <a:t>Learning Outcomes</a:t>
            </a:r>
            <a:r>
              <a:rPr lang="en-GB" dirty="0"/>
              <a:t> </a:t>
            </a:r>
          </a:p>
          <a:p>
            <a:r>
              <a:rPr lang="en-GB" dirty="0"/>
              <a:t>Know that respect is important in all relationships including online </a:t>
            </a:r>
          </a:p>
          <a:p>
            <a:r>
              <a:rPr lang="en-GB" dirty="0"/>
              <a:t>Explain how friendships can make people feel unhappy or uncomfortable.</a:t>
            </a:r>
          </a:p>
        </p:txBody>
      </p:sp>
      <p:sp>
        <p:nvSpPr>
          <p:cNvPr id="5" name="TextBox 4">
            <a:extLst>
              <a:ext uri="{FF2B5EF4-FFF2-40B4-BE49-F238E27FC236}">
                <a16:creationId xmlns:a16="http://schemas.microsoft.com/office/drawing/2014/main" id="{F7545359-8A84-8FAB-8D8C-5A9A3122B71D}"/>
              </a:ext>
            </a:extLst>
          </p:cNvPr>
          <p:cNvSpPr txBox="1"/>
          <p:nvPr/>
        </p:nvSpPr>
        <p:spPr>
          <a:xfrm>
            <a:off x="9785685" y="1582340"/>
            <a:ext cx="2014430" cy="3416320"/>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Puberty</a:t>
            </a:r>
          </a:p>
          <a:p>
            <a:r>
              <a:rPr lang="en-GB" dirty="0"/>
              <a:t>Lifecycle</a:t>
            </a:r>
          </a:p>
          <a:p>
            <a:r>
              <a:rPr lang="en-GB" dirty="0"/>
              <a:t>Reproduction</a:t>
            </a:r>
          </a:p>
          <a:p>
            <a:r>
              <a:rPr lang="en-GB" dirty="0"/>
              <a:t>Physical</a:t>
            </a:r>
          </a:p>
          <a:p>
            <a:r>
              <a:rPr lang="en-GB" dirty="0"/>
              <a:t>Breasts</a:t>
            </a:r>
          </a:p>
          <a:p>
            <a:r>
              <a:rPr lang="en-GB" dirty="0"/>
              <a:t>Sperm</a:t>
            </a:r>
          </a:p>
          <a:p>
            <a:r>
              <a:rPr lang="en-GB" dirty="0"/>
              <a:t>Egg</a:t>
            </a:r>
          </a:p>
          <a:p>
            <a:r>
              <a:rPr lang="en-GB" dirty="0"/>
              <a:t>Pubic hair</a:t>
            </a:r>
          </a:p>
          <a:p>
            <a:r>
              <a:rPr lang="en-GB" dirty="0"/>
              <a:t>Emotional</a:t>
            </a:r>
          </a:p>
          <a:p>
            <a:r>
              <a:rPr lang="en-GB" dirty="0"/>
              <a:t>Feelings</a:t>
            </a:r>
          </a:p>
        </p:txBody>
      </p:sp>
    </p:spTree>
    <p:extLst>
      <p:ext uri="{BB962C8B-B14F-4D97-AF65-F5344CB8AC3E}">
        <p14:creationId xmlns:p14="http://schemas.microsoft.com/office/powerpoint/2010/main" val="2115749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5 – Puberty</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3693319"/>
          </a:xfrm>
          <a:prstGeom prst="rect">
            <a:avLst/>
          </a:prstGeom>
          <a:noFill/>
        </p:spPr>
        <p:txBody>
          <a:bodyPr wrap="square" rtlCol="0">
            <a:spAutoFit/>
          </a:bodyPr>
          <a:lstStyle/>
          <a:p>
            <a:r>
              <a:rPr lang="en-GB" b="1" dirty="0"/>
              <a:t>Session 1</a:t>
            </a:r>
          </a:p>
          <a:p>
            <a:r>
              <a:rPr lang="en-GB" b="1" dirty="0"/>
              <a:t>Learning Intention </a:t>
            </a:r>
          </a:p>
          <a:p>
            <a:r>
              <a:rPr lang="en-GB" dirty="0"/>
              <a:t>To explore the emotional and physical changes occurring in puberty </a:t>
            </a:r>
          </a:p>
          <a:p>
            <a:r>
              <a:rPr lang="en-GB" b="1" dirty="0"/>
              <a:t>Learning Outcomes </a:t>
            </a:r>
          </a:p>
          <a:p>
            <a:r>
              <a:rPr lang="en-GB" dirty="0"/>
              <a:t>Explain the main physical and emotional changes that happen during puberty </a:t>
            </a:r>
          </a:p>
          <a:p>
            <a:r>
              <a:rPr lang="en-GB" dirty="0"/>
              <a:t>Ask questions about puberty with confidence</a:t>
            </a:r>
          </a:p>
          <a:p>
            <a:endParaRPr lang="en-GB" dirty="0"/>
          </a:p>
          <a:p>
            <a:r>
              <a:rPr lang="en-GB" b="1" dirty="0"/>
              <a:t>Session 2</a:t>
            </a:r>
          </a:p>
          <a:p>
            <a:r>
              <a:rPr lang="en-GB" b="1" dirty="0"/>
              <a:t>Learning Intention </a:t>
            </a:r>
          </a:p>
          <a:p>
            <a:r>
              <a:rPr lang="en-GB" dirty="0"/>
              <a:t>To understand male and female puberty changes in more detail </a:t>
            </a:r>
          </a:p>
          <a:p>
            <a:r>
              <a:rPr lang="en-GB" b="1" dirty="0"/>
              <a:t>Learning Outcomes </a:t>
            </a:r>
          </a:p>
          <a:p>
            <a:r>
              <a:rPr lang="en-GB" dirty="0"/>
              <a:t>Understand how puberty affects the reproductive organs </a:t>
            </a:r>
          </a:p>
          <a:p>
            <a:r>
              <a:rPr lang="en-GB" dirty="0"/>
              <a:t>Describe what happens during menstruation and sperm production</a:t>
            </a:r>
          </a:p>
        </p:txBody>
      </p:sp>
      <p:sp>
        <p:nvSpPr>
          <p:cNvPr id="5" name="TextBox 4">
            <a:extLst>
              <a:ext uri="{FF2B5EF4-FFF2-40B4-BE49-F238E27FC236}">
                <a16:creationId xmlns:a16="http://schemas.microsoft.com/office/drawing/2014/main" id="{F7545359-8A84-8FAB-8D8C-5A9A3122B71D}"/>
              </a:ext>
            </a:extLst>
          </p:cNvPr>
          <p:cNvSpPr txBox="1"/>
          <p:nvPr/>
        </p:nvSpPr>
        <p:spPr>
          <a:xfrm>
            <a:off x="9611513" y="520510"/>
            <a:ext cx="2188602" cy="5632311"/>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Puberty</a:t>
            </a:r>
          </a:p>
          <a:p>
            <a:r>
              <a:rPr lang="en-GB" dirty="0"/>
              <a:t>Physical changes</a:t>
            </a:r>
          </a:p>
          <a:p>
            <a:r>
              <a:rPr lang="en-GB" dirty="0"/>
              <a:t>Emotional changes</a:t>
            </a:r>
          </a:p>
          <a:p>
            <a:r>
              <a:rPr lang="en-GB" dirty="0"/>
              <a:t>Moods</a:t>
            </a:r>
          </a:p>
          <a:p>
            <a:r>
              <a:rPr lang="en-GB" dirty="0"/>
              <a:t>Menstruation</a:t>
            </a:r>
          </a:p>
          <a:p>
            <a:r>
              <a:rPr lang="en-GB" dirty="0"/>
              <a:t>Periods</a:t>
            </a:r>
          </a:p>
          <a:p>
            <a:r>
              <a:rPr lang="en-GB" dirty="0"/>
              <a:t>Tampons</a:t>
            </a:r>
          </a:p>
          <a:p>
            <a:r>
              <a:rPr lang="en-GB" dirty="0"/>
              <a:t>Sanitary towels</a:t>
            </a:r>
          </a:p>
          <a:p>
            <a:r>
              <a:rPr lang="en-GB" dirty="0"/>
              <a:t>Wet dreams</a:t>
            </a:r>
          </a:p>
          <a:p>
            <a:r>
              <a:rPr lang="en-GB" dirty="0"/>
              <a:t>Semen</a:t>
            </a:r>
          </a:p>
          <a:p>
            <a:r>
              <a:rPr lang="en-GB" dirty="0"/>
              <a:t>Erection</a:t>
            </a:r>
          </a:p>
          <a:p>
            <a:r>
              <a:rPr lang="en-GB" dirty="0"/>
              <a:t>Sweat</a:t>
            </a:r>
          </a:p>
          <a:p>
            <a:r>
              <a:rPr lang="en-GB" dirty="0"/>
              <a:t>Breasts</a:t>
            </a:r>
          </a:p>
          <a:p>
            <a:r>
              <a:rPr lang="en-GB" dirty="0"/>
              <a:t>Spots</a:t>
            </a:r>
          </a:p>
          <a:p>
            <a:r>
              <a:rPr lang="en-GB" dirty="0"/>
              <a:t>Pubic hair</a:t>
            </a:r>
          </a:p>
          <a:p>
            <a:r>
              <a:rPr lang="en-GB" dirty="0"/>
              <a:t>Facial hair</a:t>
            </a:r>
          </a:p>
          <a:p>
            <a:r>
              <a:rPr lang="en-GB" dirty="0"/>
              <a:t>Underarm hair</a:t>
            </a:r>
          </a:p>
          <a:p>
            <a:r>
              <a:rPr lang="en-GB" dirty="0"/>
              <a:t>Sexual feelings</a:t>
            </a:r>
          </a:p>
        </p:txBody>
      </p:sp>
    </p:spTree>
    <p:extLst>
      <p:ext uri="{BB962C8B-B14F-4D97-AF65-F5344CB8AC3E}">
        <p14:creationId xmlns:p14="http://schemas.microsoft.com/office/powerpoint/2010/main" val="1758941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5 – Puberty</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2308324"/>
          </a:xfrm>
          <a:prstGeom prst="rect">
            <a:avLst/>
          </a:prstGeom>
          <a:noFill/>
        </p:spPr>
        <p:txBody>
          <a:bodyPr wrap="square" rtlCol="0">
            <a:spAutoFit/>
          </a:bodyPr>
          <a:lstStyle/>
          <a:p>
            <a:r>
              <a:rPr lang="en-GB" b="1" dirty="0"/>
              <a:t>Session 3</a:t>
            </a:r>
          </a:p>
          <a:p>
            <a:r>
              <a:rPr lang="en-GB" b="1" dirty="0"/>
              <a:t>Learning Intention </a:t>
            </a:r>
          </a:p>
          <a:p>
            <a:r>
              <a:rPr lang="en-GB" dirty="0"/>
              <a:t>To explore the impact of puberty on the body and the importance of physical hygiene To explore ways to get support during puberty </a:t>
            </a:r>
          </a:p>
          <a:p>
            <a:r>
              <a:rPr lang="en-GB" b="1" dirty="0"/>
              <a:t>Learning Outcomes </a:t>
            </a:r>
          </a:p>
          <a:p>
            <a:r>
              <a:rPr lang="en-GB" dirty="0"/>
              <a:t>Explain how to keep clean during puberty </a:t>
            </a:r>
          </a:p>
          <a:p>
            <a:r>
              <a:rPr lang="en-GB" dirty="0"/>
              <a:t>Explain how emotions/relationships change during puberty </a:t>
            </a:r>
          </a:p>
          <a:p>
            <a:r>
              <a:rPr lang="en-GB" dirty="0"/>
              <a:t>Know how to get help and support during puberty</a:t>
            </a:r>
          </a:p>
        </p:txBody>
      </p:sp>
      <p:sp>
        <p:nvSpPr>
          <p:cNvPr id="5" name="TextBox 4">
            <a:extLst>
              <a:ext uri="{FF2B5EF4-FFF2-40B4-BE49-F238E27FC236}">
                <a16:creationId xmlns:a16="http://schemas.microsoft.com/office/drawing/2014/main" id="{F7545359-8A84-8FAB-8D8C-5A9A3122B71D}"/>
              </a:ext>
            </a:extLst>
          </p:cNvPr>
          <p:cNvSpPr txBox="1"/>
          <p:nvPr/>
        </p:nvSpPr>
        <p:spPr>
          <a:xfrm>
            <a:off x="9611513" y="520510"/>
            <a:ext cx="2188602" cy="5632311"/>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Puberty</a:t>
            </a:r>
          </a:p>
          <a:p>
            <a:r>
              <a:rPr lang="en-GB" dirty="0"/>
              <a:t>Physical changes</a:t>
            </a:r>
          </a:p>
          <a:p>
            <a:r>
              <a:rPr lang="en-GB" dirty="0"/>
              <a:t>Emotional changes</a:t>
            </a:r>
          </a:p>
          <a:p>
            <a:r>
              <a:rPr lang="en-GB" dirty="0"/>
              <a:t>Moods</a:t>
            </a:r>
          </a:p>
          <a:p>
            <a:r>
              <a:rPr lang="en-GB" dirty="0"/>
              <a:t>Menstruation</a:t>
            </a:r>
          </a:p>
          <a:p>
            <a:r>
              <a:rPr lang="en-GB" dirty="0"/>
              <a:t>Periods</a:t>
            </a:r>
          </a:p>
          <a:p>
            <a:r>
              <a:rPr lang="en-GB" dirty="0"/>
              <a:t>Tampons</a:t>
            </a:r>
          </a:p>
          <a:p>
            <a:r>
              <a:rPr lang="en-GB" dirty="0"/>
              <a:t>Sanitary towels</a:t>
            </a:r>
          </a:p>
          <a:p>
            <a:r>
              <a:rPr lang="en-GB" dirty="0"/>
              <a:t>Wet dreams</a:t>
            </a:r>
          </a:p>
          <a:p>
            <a:r>
              <a:rPr lang="en-GB" dirty="0"/>
              <a:t>Semen</a:t>
            </a:r>
          </a:p>
          <a:p>
            <a:r>
              <a:rPr lang="en-GB" dirty="0"/>
              <a:t>Erection</a:t>
            </a:r>
          </a:p>
          <a:p>
            <a:r>
              <a:rPr lang="en-GB" dirty="0"/>
              <a:t>Sweat</a:t>
            </a:r>
          </a:p>
          <a:p>
            <a:r>
              <a:rPr lang="en-GB" dirty="0"/>
              <a:t>Breasts</a:t>
            </a:r>
          </a:p>
          <a:p>
            <a:r>
              <a:rPr lang="en-GB" dirty="0"/>
              <a:t>Spots</a:t>
            </a:r>
          </a:p>
          <a:p>
            <a:r>
              <a:rPr lang="en-GB" dirty="0"/>
              <a:t>Pubic hair</a:t>
            </a:r>
          </a:p>
          <a:p>
            <a:r>
              <a:rPr lang="en-GB" dirty="0"/>
              <a:t>Facial hair</a:t>
            </a:r>
          </a:p>
          <a:p>
            <a:r>
              <a:rPr lang="en-GB" dirty="0"/>
              <a:t>Underarm hair</a:t>
            </a:r>
          </a:p>
          <a:p>
            <a:r>
              <a:rPr lang="en-GB" dirty="0"/>
              <a:t>Sexual feelings</a:t>
            </a:r>
          </a:p>
        </p:txBody>
      </p:sp>
    </p:spTree>
    <p:extLst>
      <p:ext uri="{BB962C8B-B14F-4D97-AF65-F5344CB8AC3E}">
        <p14:creationId xmlns:p14="http://schemas.microsoft.com/office/powerpoint/2010/main" val="12035153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198548"/>
            <a:ext cx="10722932" cy="1325563"/>
          </a:xfrm>
        </p:spPr>
        <p:txBody>
          <a:bodyPr/>
          <a:lstStyle/>
          <a:p>
            <a:r>
              <a:rPr lang="en-GB" dirty="0"/>
              <a:t>Year 6 – </a:t>
            </a:r>
            <a:r>
              <a:rPr lang="en-GB" sz="3400" dirty="0"/>
              <a:t>Puberty, Relationships and Reproduction</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3970318"/>
          </a:xfrm>
          <a:prstGeom prst="rect">
            <a:avLst/>
          </a:prstGeom>
          <a:noFill/>
        </p:spPr>
        <p:txBody>
          <a:bodyPr wrap="square" rtlCol="0">
            <a:spAutoFit/>
          </a:bodyPr>
          <a:lstStyle/>
          <a:p>
            <a:r>
              <a:rPr lang="en-GB" b="1" dirty="0"/>
              <a:t>Session 1</a:t>
            </a:r>
          </a:p>
          <a:p>
            <a:r>
              <a:rPr lang="en-GB" b="1" dirty="0"/>
              <a:t>Learning Intention </a:t>
            </a:r>
          </a:p>
          <a:p>
            <a:r>
              <a:rPr lang="en-GB" dirty="0"/>
              <a:t>To consider puberty and reproduction </a:t>
            </a:r>
          </a:p>
          <a:p>
            <a:r>
              <a:rPr lang="en-GB" b="1" dirty="0"/>
              <a:t>Learning Outcomes </a:t>
            </a:r>
          </a:p>
          <a:p>
            <a:r>
              <a:rPr lang="en-GB" dirty="0"/>
              <a:t>Describe how and why the body changes during puberty in preparation for reproduction </a:t>
            </a:r>
          </a:p>
          <a:p>
            <a:r>
              <a:rPr lang="en-GB" dirty="0"/>
              <a:t>Talk about puberty and reproduction with confidence</a:t>
            </a:r>
          </a:p>
          <a:p>
            <a:endParaRPr lang="en-GB" dirty="0"/>
          </a:p>
          <a:p>
            <a:r>
              <a:rPr lang="en-GB" b="1" dirty="0"/>
              <a:t>Session 2</a:t>
            </a:r>
          </a:p>
          <a:p>
            <a:r>
              <a:rPr lang="en-GB" b="1" dirty="0"/>
              <a:t>Learning Intention </a:t>
            </a:r>
          </a:p>
          <a:p>
            <a:r>
              <a:rPr lang="en-GB" dirty="0"/>
              <a:t>Exploring the importance of communication and respect in relationships </a:t>
            </a:r>
          </a:p>
          <a:p>
            <a:r>
              <a:rPr lang="en-GB" b="1" dirty="0"/>
              <a:t>Learning Outcomes </a:t>
            </a:r>
          </a:p>
          <a:p>
            <a:r>
              <a:rPr lang="en-GB" dirty="0"/>
              <a:t>Explain differences between healthy and unhealthy relationships </a:t>
            </a:r>
          </a:p>
          <a:p>
            <a:r>
              <a:rPr lang="en-GB" dirty="0"/>
              <a:t>Know that communication and permission seeking are important</a:t>
            </a:r>
          </a:p>
        </p:txBody>
      </p:sp>
      <p:sp>
        <p:nvSpPr>
          <p:cNvPr id="5" name="TextBox 4">
            <a:extLst>
              <a:ext uri="{FF2B5EF4-FFF2-40B4-BE49-F238E27FC236}">
                <a16:creationId xmlns:a16="http://schemas.microsoft.com/office/drawing/2014/main" id="{F7545359-8A84-8FAB-8D8C-5A9A3122B71D}"/>
              </a:ext>
            </a:extLst>
          </p:cNvPr>
          <p:cNvSpPr txBox="1"/>
          <p:nvPr/>
        </p:nvSpPr>
        <p:spPr>
          <a:xfrm>
            <a:off x="9611513" y="804312"/>
            <a:ext cx="2188602" cy="5909310"/>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Womb</a:t>
            </a:r>
          </a:p>
          <a:p>
            <a:r>
              <a:rPr lang="en-GB" dirty="0"/>
              <a:t>Sperm</a:t>
            </a:r>
          </a:p>
          <a:p>
            <a:r>
              <a:rPr lang="en-GB" dirty="0"/>
              <a:t>Egg</a:t>
            </a:r>
          </a:p>
          <a:p>
            <a:r>
              <a:rPr lang="en-GB" dirty="0"/>
              <a:t>Conception</a:t>
            </a:r>
          </a:p>
          <a:p>
            <a:r>
              <a:rPr lang="en-GB" dirty="0"/>
              <a:t>Fertilisation</a:t>
            </a:r>
          </a:p>
          <a:p>
            <a:r>
              <a:rPr lang="en-GB" dirty="0"/>
              <a:t>Pregnancy</a:t>
            </a:r>
          </a:p>
          <a:p>
            <a:r>
              <a:rPr lang="en-GB" dirty="0"/>
              <a:t>Sexual </a:t>
            </a:r>
            <a:r>
              <a:rPr lang="en-GB" dirty="0" smtClean="0"/>
              <a:t>intercourse</a:t>
            </a:r>
            <a:endParaRPr lang="en-GB" dirty="0"/>
          </a:p>
          <a:p>
            <a:r>
              <a:rPr lang="en-GB" dirty="0"/>
              <a:t>Twins</a:t>
            </a:r>
          </a:p>
          <a:p>
            <a:r>
              <a:rPr lang="en-GB" dirty="0"/>
              <a:t> fostering</a:t>
            </a:r>
          </a:p>
          <a:p>
            <a:r>
              <a:rPr lang="en-GB" dirty="0"/>
              <a:t>Adoption</a:t>
            </a:r>
          </a:p>
          <a:p>
            <a:r>
              <a:rPr lang="en-GB" dirty="0"/>
              <a:t>Relationship</a:t>
            </a:r>
          </a:p>
          <a:p>
            <a:r>
              <a:rPr lang="en-GB" dirty="0"/>
              <a:t>Friendship</a:t>
            </a:r>
          </a:p>
          <a:p>
            <a:r>
              <a:rPr lang="en-GB" dirty="0"/>
              <a:t>Love</a:t>
            </a:r>
          </a:p>
          <a:p>
            <a:r>
              <a:rPr lang="en-GB" dirty="0"/>
              <a:t>Consent</a:t>
            </a:r>
          </a:p>
          <a:p>
            <a:r>
              <a:rPr lang="en-GB" dirty="0"/>
              <a:t>Intimacy</a:t>
            </a:r>
          </a:p>
          <a:p>
            <a:r>
              <a:rPr lang="en-GB" dirty="0"/>
              <a:t>Communication</a:t>
            </a:r>
          </a:p>
          <a:p>
            <a:r>
              <a:rPr lang="en-GB" dirty="0"/>
              <a:t>Personal/private information</a:t>
            </a:r>
          </a:p>
          <a:p>
            <a:r>
              <a:rPr lang="en-GB" dirty="0"/>
              <a:t>Internet safety</a:t>
            </a:r>
          </a:p>
        </p:txBody>
      </p:sp>
    </p:spTree>
    <p:extLst>
      <p:ext uri="{BB962C8B-B14F-4D97-AF65-F5344CB8AC3E}">
        <p14:creationId xmlns:p14="http://schemas.microsoft.com/office/powerpoint/2010/main" val="1833058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198548"/>
            <a:ext cx="10722932" cy="1325563"/>
          </a:xfrm>
        </p:spPr>
        <p:txBody>
          <a:bodyPr/>
          <a:lstStyle/>
          <a:p>
            <a:r>
              <a:rPr lang="en-GB" dirty="0"/>
              <a:t>Year 6 – </a:t>
            </a:r>
            <a:r>
              <a:rPr lang="en-GB" sz="3400" dirty="0"/>
              <a:t>Puberty, Relationships and Reproduction</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273257"/>
            <a:ext cx="9219628" cy="3970318"/>
          </a:xfrm>
          <a:prstGeom prst="rect">
            <a:avLst/>
          </a:prstGeom>
          <a:noFill/>
        </p:spPr>
        <p:txBody>
          <a:bodyPr wrap="square" rtlCol="0">
            <a:spAutoFit/>
          </a:bodyPr>
          <a:lstStyle/>
          <a:p>
            <a:r>
              <a:rPr lang="en-GB" b="1" dirty="0"/>
              <a:t>Session 3</a:t>
            </a:r>
          </a:p>
          <a:p>
            <a:r>
              <a:rPr lang="en-GB" b="1" dirty="0"/>
              <a:t>Learning Intention </a:t>
            </a:r>
          </a:p>
          <a:p>
            <a:r>
              <a:rPr lang="en-GB" dirty="0"/>
              <a:t>To consider different ways people might start a family </a:t>
            </a:r>
          </a:p>
          <a:p>
            <a:r>
              <a:rPr lang="en-GB" b="1" dirty="0"/>
              <a:t>Learning Outcomes </a:t>
            </a:r>
          </a:p>
          <a:p>
            <a:r>
              <a:rPr lang="en-GB" dirty="0"/>
              <a:t>Describe the decisions that have to be made before having children </a:t>
            </a:r>
          </a:p>
          <a:p>
            <a:r>
              <a:rPr lang="en-GB" dirty="0"/>
              <a:t>Know some basic facts about conception and pregnancy</a:t>
            </a:r>
          </a:p>
          <a:p>
            <a:endParaRPr lang="en-GB" dirty="0"/>
          </a:p>
          <a:p>
            <a:r>
              <a:rPr lang="en-GB" b="1" dirty="0"/>
              <a:t>Session 4</a:t>
            </a:r>
          </a:p>
          <a:p>
            <a:r>
              <a:rPr lang="en-GB" b="1" dirty="0"/>
              <a:t>Learning Intention </a:t>
            </a:r>
          </a:p>
          <a:p>
            <a:r>
              <a:rPr lang="en-GB" dirty="0"/>
              <a:t>To explore positive and negative ways of communicating in a relationship </a:t>
            </a:r>
          </a:p>
          <a:p>
            <a:r>
              <a:rPr lang="en-GB" b="1" dirty="0"/>
              <a:t>Learning Outcomes </a:t>
            </a:r>
          </a:p>
          <a:p>
            <a:r>
              <a:rPr lang="en-GB" dirty="0"/>
              <a:t>To have considered when it is appropriate to share personal/private information in a relationship </a:t>
            </a:r>
          </a:p>
          <a:p>
            <a:r>
              <a:rPr lang="en-GB" dirty="0"/>
              <a:t>To know how and where to get support if an online relationship goes wrong</a:t>
            </a:r>
          </a:p>
        </p:txBody>
      </p:sp>
      <p:sp>
        <p:nvSpPr>
          <p:cNvPr id="5" name="TextBox 4">
            <a:extLst>
              <a:ext uri="{FF2B5EF4-FFF2-40B4-BE49-F238E27FC236}">
                <a16:creationId xmlns:a16="http://schemas.microsoft.com/office/drawing/2014/main" id="{F7545359-8A84-8FAB-8D8C-5A9A3122B71D}"/>
              </a:ext>
            </a:extLst>
          </p:cNvPr>
          <p:cNvSpPr txBox="1"/>
          <p:nvPr/>
        </p:nvSpPr>
        <p:spPr>
          <a:xfrm>
            <a:off x="9668807" y="788269"/>
            <a:ext cx="2188602" cy="5909310"/>
          </a:xfrm>
          <a:prstGeom prst="rect">
            <a:avLst/>
          </a:prstGeom>
          <a:solidFill>
            <a:schemeClr val="accent4">
              <a:lumMod val="40000"/>
              <a:lumOff val="60000"/>
            </a:schemeClr>
          </a:solidFill>
          <a:ln w="25400">
            <a:solidFill>
              <a:srgbClr val="7030A0"/>
            </a:solidFill>
          </a:ln>
        </p:spPr>
        <p:txBody>
          <a:bodyPr wrap="square" rtlCol="0">
            <a:spAutoFit/>
          </a:bodyPr>
          <a:lstStyle/>
          <a:p>
            <a:r>
              <a:rPr lang="en-GB" dirty="0"/>
              <a:t>Vocabulary: </a:t>
            </a:r>
          </a:p>
          <a:p>
            <a:endParaRPr lang="en-GB" dirty="0"/>
          </a:p>
          <a:p>
            <a:r>
              <a:rPr lang="en-GB" dirty="0"/>
              <a:t>Womb</a:t>
            </a:r>
          </a:p>
          <a:p>
            <a:r>
              <a:rPr lang="en-GB" dirty="0"/>
              <a:t>Sperm</a:t>
            </a:r>
          </a:p>
          <a:p>
            <a:r>
              <a:rPr lang="en-GB" dirty="0"/>
              <a:t>Egg</a:t>
            </a:r>
          </a:p>
          <a:p>
            <a:r>
              <a:rPr lang="en-GB" dirty="0"/>
              <a:t>Conception</a:t>
            </a:r>
          </a:p>
          <a:p>
            <a:r>
              <a:rPr lang="en-GB" dirty="0"/>
              <a:t>Fertilisation</a:t>
            </a:r>
          </a:p>
          <a:p>
            <a:r>
              <a:rPr lang="en-GB" dirty="0"/>
              <a:t>Pregnancy</a:t>
            </a:r>
          </a:p>
          <a:p>
            <a:r>
              <a:rPr lang="en-GB" dirty="0"/>
              <a:t>Sexual </a:t>
            </a:r>
            <a:r>
              <a:rPr lang="en-GB" dirty="0" smtClean="0"/>
              <a:t>intercourse</a:t>
            </a:r>
            <a:endParaRPr lang="en-GB" dirty="0"/>
          </a:p>
          <a:p>
            <a:r>
              <a:rPr lang="en-GB" dirty="0"/>
              <a:t>Twins</a:t>
            </a:r>
          </a:p>
          <a:p>
            <a:r>
              <a:rPr lang="en-GB" dirty="0"/>
              <a:t> fostering</a:t>
            </a:r>
          </a:p>
          <a:p>
            <a:r>
              <a:rPr lang="en-GB" dirty="0"/>
              <a:t>Adoption</a:t>
            </a:r>
          </a:p>
          <a:p>
            <a:r>
              <a:rPr lang="en-GB" dirty="0"/>
              <a:t>Relationship</a:t>
            </a:r>
          </a:p>
          <a:p>
            <a:r>
              <a:rPr lang="en-GB" dirty="0"/>
              <a:t>Friendship</a:t>
            </a:r>
          </a:p>
          <a:p>
            <a:r>
              <a:rPr lang="en-GB" dirty="0"/>
              <a:t>Love</a:t>
            </a:r>
          </a:p>
          <a:p>
            <a:r>
              <a:rPr lang="en-GB" dirty="0"/>
              <a:t>Consent</a:t>
            </a:r>
          </a:p>
          <a:p>
            <a:r>
              <a:rPr lang="en-GB" dirty="0"/>
              <a:t>Intimacy</a:t>
            </a:r>
          </a:p>
          <a:p>
            <a:r>
              <a:rPr lang="en-GB" dirty="0"/>
              <a:t>Communication</a:t>
            </a:r>
          </a:p>
          <a:p>
            <a:r>
              <a:rPr lang="en-GB" dirty="0"/>
              <a:t>Personal/private information</a:t>
            </a:r>
          </a:p>
          <a:p>
            <a:r>
              <a:rPr lang="en-GB" dirty="0"/>
              <a:t>Internet safety</a:t>
            </a:r>
          </a:p>
        </p:txBody>
      </p:sp>
    </p:spTree>
    <p:extLst>
      <p:ext uri="{BB962C8B-B14F-4D97-AF65-F5344CB8AC3E}">
        <p14:creationId xmlns:p14="http://schemas.microsoft.com/office/powerpoint/2010/main" val="2911651627"/>
      </p:ext>
    </p:extLst>
  </p:cSld>
  <p:clrMapOvr>
    <a:masterClrMapping/>
  </p:clrMapOvr>
</p:sld>
</file>

<file path=ppt/theme/theme1.xml><?xml version="1.0" encoding="utf-8"?>
<a:theme xmlns:a="http://schemas.openxmlformats.org/drawingml/2006/main" name="SineVTI">
  <a:themeElements>
    <a:clrScheme name="AnalogousFromLightSeedLeftStep">
      <a:dk1>
        <a:srgbClr val="000000"/>
      </a:dk1>
      <a:lt1>
        <a:srgbClr val="FFFFFF"/>
      </a:lt1>
      <a:dk2>
        <a:srgbClr val="3C2441"/>
      </a:dk2>
      <a:lt2>
        <a:srgbClr val="E2E5E8"/>
      </a:lt2>
      <a:accent1>
        <a:srgbClr val="C49B6D"/>
      </a:accent1>
      <a:accent2>
        <a:srgbClr val="C67B72"/>
      </a:accent2>
      <a:accent3>
        <a:srgbClr val="D18CA1"/>
      </a:accent3>
      <a:accent4>
        <a:srgbClr val="C672B0"/>
      </a:accent4>
      <a:accent5>
        <a:srgbClr val="C78CD1"/>
      </a:accent5>
      <a:accent6>
        <a:srgbClr val="9772C6"/>
      </a:accent6>
      <a:hlink>
        <a:srgbClr val="6184AA"/>
      </a:hlink>
      <a:folHlink>
        <a:srgbClr val="7F7F7F"/>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docProps/app.xml><?xml version="1.0" encoding="utf-8"?>
<Properties xmlns="http://schemas.openxmlformats.org/officeDocument/2006/extended-properties" xmlns:vt="http://schemas.openxmlformats.org/officeDocument/2006/docPropsVTypes">
  <TotalTime>162</TotalTime>
  <Words>1442</Words>
  <Application>Microsoft Office PowerPoint</Application>
  <PresentationFormat>Widescreen</PresentationFormat>
  <Paragraphs>412</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Avenir Next LT Pro</vt:lpstr>
      <vt:lpstr>Calibri</vt:lpstr>
      <vt:lpstr>Posterama</vt:lpstr>
      <vt:lpstr>Symbol</vt:lpstr>
      <vt:lpstr>SineVTI</vt:lpstr>
      <vt:lpstr>RSHE  Relationships and Sex Education at Denham Village School</vt:lpstr>
      <vt:lpstr>Our RSHE Curriculum </vt:lpstr>
      <vt:lpstr>Our RSHE Curriculum </vt:lpstr>
      <vt:lpstr>Reception – Family and Friendship</vt:lpstr>
      <vt:lpstr>Reception – Family and Friendship</vt:lpstr>
      <vt:lpstr>Year 1 - Growing and Caring For OuRSHElves</vt:lpstr>
      <vt:lpstr>Year 1 – Growing and Caring For OuRSHElves</vt:lpstr>
      <vt:lpstr>Year 2 - Differences</vt:lpstr>
      <vt:lpstr>Year 2 - Differences</vt:lpstr>
      <vt:lpstr>Year 3 - Valuing Difference and Keeping Safe</vt:lpstr>
      <vt:lpstr>Year 3 – Valuing Difference and Keeping Safe</vt:lpstr>
      <vt:lpstr>Year 4 – Growing Up</vt:lpstr>
      <vt:lpstr>Year 4 – Growing Up</vt:lpstr>
      <vt:lpstr>Year 5 – Puberty</vt:lpstr>
      <vt:lpstr>Year 5 – Puberty</vt:lpstr>
      <vt:lpstr>Year 6 – Puberty, Relationships and Reproduction</vt:lpstr>
      <vt:lpstr>Year 6 – Puberty, Relationships and Reproduction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Relationships and Sex Education at Denham Village School</dc:title>
  <dc:creator>Vanessa Davis</dc:creator>
  <cp:lastModifiedBy>Denham Village Infant Headteacher</cp:lastModifiedBy>
  <cp:revision>68</cp:revision>
  <dcterms:created xsi:type="dcterms:W3CDTF">2024-04-15T19:27:08Z</dcterms:created>
  <dcterms:modified xsi:type="dcterms:W3CDTF">2024-05-17T08:41:42Z</dcterms:modified>
</cp:coreProperties>
</file>