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4"/>
  </p:sldMasterIdLst>
  <p:notesMasterIdLst>
    <p:notesMasterId r:id="rId24"/>
  </p:notesMasterIdLst>
  <p:sldIdLst>
    <p:sldId id="256" r:id="rId5"/>
    <p:sldId id="257" r:id="rId6"/>
    <p:sldId id="258" r:id="rId7"/>
    <p:sldId id="259" r:id="rId8"/>
    <p:sldId id="260" r:id="rId9"/>
    <p:sldId id="261" r:id="rId10"/>
    <p:sldId id="274" r:id="rId11"/>
    <p:sldId id="262" r:id="rId12"/>
    <p:sldId id="263" r:id="rId13"/>
    <p:sldId id="264" r:id="rId14"/>
    <p:sldId id="265" r:id="rId15"/>
    <p:sldId id="266" r:id="rId16"/>
    <p:sldId id="267" r:id="rId17"/>
    <p:sldId id="276" r:id="rId18"/>
    <p:sldId id="275" r:id="rId19"/>
    <p:sldId id="268" r:id="rId20"/>
    <p:sldId id="269" r:id="rId21"/>
    <p:sldId id="272" r:id="rId22"/>
    <p:sldId id="273" r:id="rId23"/>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BC17CE3-C458-9703-7B2C-C6ABF054CBE9}" v="3" dt="2025-09-12T11:58:31.10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43" d="100"/>
          <a:sy n="143" d="100"/>
        </p:scale>
        <p:origin x="684" y="114"/>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g152d1daf727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g152d1daf727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
        <p:cNvGrpSpPr/>
        <p:nvPr/>
      </p:nvGrpSpPr>
      <p:grpSpPr>
        <a:xfrm>
          <a:off x="0" y="0"/>
          <a:ext cx="0" cy="0"/>
          <a:chOff x="0" y="0"/>
          <a:chExt cx="0" cy="0"/>
        </a:xfrm>
      </p:grpSpPr>
      <p:sp>
        <p:nvSpPr>
          <p:cNvPr id="57" name="Google Shape;57;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8" name="Google Shape;58;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g152d1daf727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 name="Google Shape;65;g152d1daf727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
        <p:cNvGrpSpPr/>
        <p:nvPr/>
      </p:nvGrpSpPr>
      <p:grpSpPr>
        <a:xfrm>
          <a:off x="0" y="0"/>
          <a:ext cx="0" cy="0"/>
          <a:chOff x="0" y="0"/>
          <a:chExt cx="0" cy="0"/>
        </a:xfrm>
      </p:grpSpPr>
      <p:sp>
        <p:nvSpPr>
          <p:cNvPr id="76" name="Google Shape;76;g152d1daf727_1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7" name="Google Shape;77;g152d1daf727_1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Developing independence, responsibility, role models, academically (higher expectations) consistency </a:t>
            </a:r>
            <a:endParaRPr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
        <p:cNvGrpSpPr/>
        <p:nvPr/>
      </p:nvGrpSpPr>
      <p:grpSpPr>
        <a:xfrm>
          <a:off x="0" y="0"/>
          <a:ext cx="0" cy="0"/>
          <a:chOff x="0" y="0"/>
          <a:chExt cx="0" cy="0"/>
        </a:xfrm>
      </p:grpSpPr>
      <p:sp>
        <p:nvSpPr>
          <p:cNvPr id="82" name="Google Shape;82;g152d1daf727_1_8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 name="Google Shape;83;g152d1daf727_1_8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
        <p:cNvGrpSpPr/>
        <p:nvPr/>
      </p:nvGrpSpPr>
      <p:grpSpPr>
        <a:xfrm>
          <a:off x="0" y="0"/>
          <a:ext cx="0" cy="0"/>
          <a:chOff x="0" y="0"/>
          <a:chExt cx="0" cy="0"/>
        </a:xfrm>
      </p:grpSpPr>
      <p:sp>
        <p:nvSpPr>
          <p:cNvPr id="88" name="Google Shape;88;g152d1daf727_1_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9" name="Google Shape;89;g152d1daf727_1_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Additional online activities may be sent during this year.</a:t>
            </a:r>
            <a:endParaRPr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g152d1daf727_1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4" name="Google Shape;94;g152d1daf727_1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g152d1daf727_1_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 name="Google Shape;100;g152d1daf727_1_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Fleece for PE days only. Not to be worn over jumpers. </a:t>
            </a:r>
            <a:endParaRPr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
        <p:cNvGrpSpPr/>
        <p:nvPr/>
      </p:nvGrpSpPr>
      <p:grpSpPr>
        <a:xfrm>
          <a:off x="0" y="0"/>
          <a:ext cx="0" cy="0"/>
          <a:chOff x="0" y="0"/>
          <a:chExt cx="0" cy="0"/>
        </a:xfrm>
      </p:grpSpPr>
      <p:sp>
        <p:nvSpPr>
          <p:cNvPr id="107" name="Google Shape;107;g152d1daf727_1_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8" name="Google Shape;108;g152d1daf727_1_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g152d1daf727_1_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5" name="Google Shape;115;g152d1daf727_1_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9"/>
        <p:cNvGrpSpPr/>
        <p:nvPr/>
      </p:nvGrpSpPr>
      <p:grpSpPr>
        <a:xfrm>
          <a:off x="0" y="0"/>
          <a:ext cx="0" cy="0"/>
          <a:chOff x="0" y="0"/>
          <a:chExt cx="0" cy="0"/>
        </a:xfrm>
      </p:grpSpPr>
      <p:sp>
        <p:nvSpPr>
          <p:cNvPr id="120" name="Google Shape;120;g152d1daf727_1_5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1" name="Google Shape;121;g152d1daf727_1_5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g152d1daf727_1_5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8" name="Google Shape;128;g152d1daf727_1_5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Talk about the importance of attendance</a:t>
            </a:r>
            <a:endParaRPr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g152d1daf727_1_5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8" name="Google Shape;128;g152d1daf727_1_5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Talk about the importance of attendance</a:t>
            </a:r>
            <a:endParaRPr dirty="0"/>
          </a:p>
        </p:txBody>
      </p:sp>
    </p:spTree>
    <p:extLst>
      <p:ext uri="{BB962C8B-B14F-4D97-AF65-F5344CB8AC3E}">
        <p14:creationId xmlns:p14="http://schemas.microsoft.com/office/powerpoint/2010/main" val="113316469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g152d1daf727_1_5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8" name="Google Shape;128;g152d1daf727_1_5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Talk about the importance of attendance</a:t>
            </a:r>
            <a:endParaRPr dirty="0"/>
          </a:p>
        </p:txBody>
      </p:sp>
    </p:spTree>
    <p:extLst>
      <p:ext uri="{BB962C8B-B14F-4D97-AF65-F5344CB8AC3E}">
        <p14:creationId xmlns:p14="http://schemas.microsoft.com/office/powerpoint/2010/main" val="33484524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g152d1daf727_1_6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4" name="Google Shape;134;g152d1daf727_1_6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8"/>
        <p:cNvGrpSpPr/>
        <p:nvPr/>
      </p:nvGrpSpPr>
      <p:grpSpPr>
        <a:xfrm>
          <a:off x="0" y="0"/>
          <a:ext cx="0" cy="0"/>
          <a:chOff x="0" y="0"/>
          <a:chExt cx="0" cy="0"/>
        </a:xfrm>
      </p:grpSpPr>
      <p:sp>
        <p:nvSpPr>
          <p:cNvPr id="139" name="Google Shape;139;g152d1daf727_1_6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0" name="Google Shape;140;g152d1daf727_1_6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6"/>
        <p:cNvGrpSpPr/>
        <p:nvPr/>
      </p:nvGrpSpPr>
      <p:grpSpPr>
        <a:xfrm>
          <a:off x="0" y="0"/>
          <a:ext cx="0" cy="0"/>
          <a:chOff x="0" y="0"/>
          <a:chExt cx="0" cy="0"/>
        </a:xfrm>
      </p:grpSpPr>
      <p:sp>
        <p:nvSpPr>
          <p:cNvPr id="157" name="Google Shape;157;g152d1daf727_1_8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8" name="Google Shape;158;g152d1daf727_1_8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3"/>
        <p:cNvGrpSpPr/>
        <p:nvPr/>
      </p:nvGrpSpPr>
      <p:grpSpPr>
        <a:xfrm>
          <a:off x="0" y="0"/>
          <a:ext cx="0" cy="0"/>
          <a:chOff x="0" y="0"/>
          <a:chExt cx="0" cy="0"/>
        </a:xfrm>
      </p:grpSpPr>
      <p:sp>
        <p:nvSpPr>
          <p:cNvPr id="164" name="Google Shape;164;g152d1daf727_1_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5" name="Google Shape;165;g152d1daf727_1_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blipFill>
          <a:blip r:embed="rId13">
            <a:alphaModFix/>
          </a:blip>
          <a:stretch>
            <a:fillRect/>
          </a:stretch>
        </a:blip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0"/>
              </a:spcBef>
              <a:spcAft>
                <a:spcPts val="0"/>
              </a:spcAft>
              <a:buClr>
                <a:schemeClr val="dk2"/>
              </a:buClr>
              <a:buSzPts val="1400"/>
              <a:buChar char="○"/>
              <a:defRPr>
                <a:solidFill>
                  <a:schemeClr val="dk2"/>
                </a:solidFill>
              </a:defRPr>
            </a:lvl2pPr>
            <a:lvl3pPr marL="1371600" lvl="2" indent="-317500">
              <a:lnSpc>
                <a:spcPct val="115000"/>
              </a:lnSpc>
              <a:spcBef>
                <a:spcPts val="0"/>
              </a:spcBef>
              <a:spcAft>
                <a:spcPts val="0"/>
              </a:spcAft>
              <a:buClr>
                <a:schemeClr val="dk2"/>
              </a:buClr>
              <a:buSzPts val="1400"/>
              <a:buChar char="■"/>
              <a:defRPr>
                <a:solidFill>
                  <a:schemeClr val="dk2"/>
                </a:solidFill>
              </a:defRPr>
            </a:lvl3pPr>
            <a:lvl4pPr marL="1828800" lvl="3" indent="-317500">
              <a:lnSpc>
                <a:spcPct val="115000"/>
              </a:lnSpc>
              <a:spcBef>
                <a:spcPts val="0"/>
              </a:spcBef>
              <a:spcAft>
                <a:spcPts val="0"/>
              </a:spcAft>
              <a:buClr>
                <a:schemeClr val="dk2"/>
              </a:buClr>
              <a:buSzPts val="1400"/>
              <a:buChar char="●"/>
              <a:defRPr>
                <a:solidFill>
                  <a:schemeClr val="dk2"/>
                </a:solidFill>
              </a:defRPr>
            </a:lvl4pPr>
            <a:lvl5pPr marL="2286000" lvl="4" indent="-317500">
              <a:lnSpc>
                <a:spcPct val="115000"/>
              </a:lnSpc>
              <a:spcBef>
                <a:spcPts val="0"/>
              </a:spcBef>
              <a:spcAft>
                <a:spcPts val="0"/>
              </a:spcAft>
              <a:buClr>
                <a:schemeClr val="dk2"/>
              </a:buClr>
              <a:buSzPts val="1400"/>
              <a:buChar char="○"/>
              <a:defRPr>
                <a:solidFill>
                  <a:schemeClr val="dk2"/>
                </a:solidFill>
              </a:defRPr>
            </a:lvl5pPr>
            <a:lvl6pPr marL="2743200" lvl="5" indent="-317500">
              <a:lnSpc>
                <a:spcPct val="115000"/>
              </a:lnSpc>
              <a:spcBef>
                <a:spcPts val="0"/>
              </a:spcBef>
              <a:spcAft>
                <a:spcPts val="0"/>
              </a:spcAft>
              <a:buClr>
                <a:schemeClr val="dk2"/>
              </a:buClr>
              <a:buSzPts val="1400"/>
              <a:buChar char="■"/>
              <a:defRPr>
                <a:solidFill>
                  <a:schemeClr val="dk2"/>
                </a:solidFill>
              </a:defRPr>
            </a:lvl6pPr>
            <a:lvl7pPr marL="3200400" lvl="6" indent="-317500">
              <a:lnSpc>
                <a:spcPct val="115000"/>
              </a:lnSpc>
              <a:spcBef>
                <a:spcPts val="0"/>
              </a:spcBef>
              <a:spcAft>
                <a:spcPts val="0"/>
              </a:spcAft>
              <a:buClr>
                <a:schemeClr val="dk2"/>
              </a:buClr>
              <a:buSzPts val="1400"/>
              <a:buChar char="●"/>
              <a:defRPr>
                <a:solidFill>
                  <a:schemeClr val="dk2"/>
                </a:solidFill>
              </a:defRPr>
            </a:lvl7pPr>
            <a:lvl8pPr marL="3657600" lvl="7" indent="-317500">
              <a:lnSpc>
                <a:spcPct val="115000"/>
              </a:lnSpc>
              <a:spcBef>
                <a:spcPts val="0"/>
              </a:spcBef>
              <a:spcAft>
                <a:spcPts val="0"/>
              </a:spcAft>
              <a:buClr>
                <a:schemeClr val="dk2"/>
              </a:buClr>
              <a:buSzPts val="1400"/>
              <a:buChar char="○"/>
              <a:defRPr>
                <a:solidFill>
                  <a:schemeClr val="dk2"/>
                </a:solidFill>
              </a:defRPr>
            </a:lvl8pPr>
            <a:lvl9pPr marL="4114800" lvl="8" indent="-317500">
              <a:lnSpc>
                <a:spcPct val="115000"/>
              </a:lnSpc>
              <a:spcBef>
                <a:spcPts val="0"/>
              </a:spcBef>
              <a:spcAft>
                <a:spcPts val="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13"/>
          <p:cNvSpPr txBox="1">
            <a:spLocks noGrp="1"/>
          </p:cNvSpPr>
          <p:nvPr>
            <p:ph type="ctrTitle"/>
          </p:nvPr>
        </p:nvSpPr>
        <p:spPr>
          <a:xfrm>
            <a:off x="311700" y="87875"/>
            <a:ext cx="8520600" cy="3374700"/>
          </a:xfrm>
          <a:prstGeom prst="rect">
            <a:avLst/>
          </a:prstGeom>
        </p:spPr>
        <p:txBody>
          <a:bodyPr spcFirstLastPara="1" wrap="square" lIns="91425" tIns="91425" rIns="91425" bIns="91425" anchor="b" anchorCtr="0">
            <a:normAutofit/>
          </a:bodyPr>
          <a:lstStyle/>
          <a:p>
            <a:pPr marL="0" lvl="0" indent="0" algn="ctr" rtl="0">
              <a:spcBef>
                <a:spcPts val="0"/>
              </a:spcBef>
              <a:spcAft>
                <a:spcPts val="0"/>
              </a:spcAft>
              <a:buNone/>
            </a:pPr>
            <a:r>
              <a:rPr lang="en" dirty="0"/>
              <a:t>Oak Class</a:t>
            </a:r>
            <a:endParaRPr dirty="0"/>
          </a:p>
          <a:p>
            <a:pPr marL="0" lvl="0" indent="0" algn="ctr" rtl="0">
              <a:spcBef>
                <a:spcPts val="0"/>
              </a:spcBef>
              <a:spcAft>
                <a:spcPts val="0"/>
              </a:spcAft>
              <a:buNone/>
            </a:pPr>
            <a:r>
              <a:rPr lang="en" dirty="0"/>
              <a:t>Meet the teacher</a:t>
            </a:r>
            <a:endParaRPr dirty="0"/>
          </a:p>
          <a:p>
            <a:pPr marL="0" lvl="0" indent="0" algn="ctr" rtl="0">
              <a:spcBef>
                <a:spcPts val="0"/>
              </a:spcBef>
              <a:spcAft>
                <a:spcPts val="0"/>
              </a:spcAft>
              <a:buNone/>
            </a:pPr>
            <a:r>
              <a:rPr lang="en" dirty="0"/>
              <a:t>Year 5 </a:t>
            </a:r>
            <a:r>
              <a:rPr lang="en-GB" dirty="0"/>
              <a:t>and 6</a:t>
            </a:r>
            <a:endParaRPr dirty="0"/>
          </a:p>
          <a:p>
            <a:pPr marL="0" lvl="0" indent="0" algn="ctr" rtl="0">
              <a:spcBef>
                <a:spcPts val="0"/>
              </a:spcBef>
              <a:spcAft>
                <a:spcPts val="0"/>
              </a:spcAft>
              <a:buNone/>
            </a:pPr>
            <a:r>
              <a:rPr lang="en" dirty="0"/>
              <a:t>Denham Village School</a:t>
            </a:r>
            <a:endParaRPr dirty="0"/>
          </a:p>
        </p:txBody>
      </p:sp>
      <p:sp>
        <p:nvSpPr>
          <p:cNvPr id="55" name="Google Shape;55;p13"/>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None/>
            </a:pPr>
            <a:endParaRPr/>
          </a:p>
        </p:txBody>
      </p:sp>
      <p:pic>
        <p:nvPicPr>
          <p:cNvPr id="3" name="Picture 2" descr="A cartoon of a person in a classroom&#10;&#10;Description automatically generated">
            <a:extLst>
              <a:ext uri="{FF2B5EF4-FFF2-40B4-BE49-F238E27FC236}">
                <a16:creationId xmlns:a16="http://schemas.microsoft.com/office/drawing/2014/main" id="{0EF1CB1E-4B9E-05C0-0186-355746FAE467}"/>
              </a:ext>
            </a:extLst>
          </p:cNvPr>
          <p:cNvPicPr>
            <a:picLocks noChangeAspect="1"/>
          </p:cNvPicPr>
          <p:nvPr/>
        </p:nvPicPr>
        <p:blipFill>
          <a:blip r:embed="rId3"/>
          <a:stretch>
            <a:fillRect/>
          </a:stretch>
        </p:blipFill>
        <p:spPr>
          <a:xfrm>
            <a:off x="7150554" y="87875"/>
            <a:ext cx="1813832" cy="181383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59"/>
        <p:cNvGrpSpPr/>
        <p:nvPr/>
      </p:nvGrpSpPr>
      <p:grpSpPr>
        <a:xfrm>
          <a:off x="0" y="0"/>
          <a:ext cx="0" cy="0"/>
          <a:chOff x="0" y="0"/>
          <a:chExt cx="0" cy="0"/>
        </a:xfrm>
      </p:grpSpPr>
      <p:sp>
        <p:nvSpPr>
          <p:cNvPr id="60" name="Google Shape;60;p14"/>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p>
            <a:pPr marL="0" lvl="0" indent="0" algn="ctr" rtl="0">
              <a:spcBef>
                <a:spcPts val="0"/>
              </a:spcBef>
              <a:spcAft>
                <a:spcPts val="0"/>
              </a:spcAft>
              <a:buNone/>
            </a:pPr>
            <a:endParaRPr/>
          </a:p>
        </p:txBody>
      </p:sp>
      <p:sp>
        <p:nvSpPr>
          <p:cNvPr id="61" name="Google Shape;61;p14"/>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None/>
            </a:pPr>
            <a:endParaRPr/>
          </a:p>
        </p:txBody>
      </p:sp>
      <p:pic>
        <p:nvPicPr>
          <p:cNvPr id="3" name="Picture 2" descr="A white chart with black text&#10;&#10;AI-generated content may be incorrect.">
            <a:extLst>
              <a:ext uri="{FF2B5EF4-FFF2-40B4-BE49-F238E27FC236}">
                <a16:creationId xmlns:a16="http://schemas.microsoft.com/office/drawing/2014/main" id="{DC142DA7-2E24-2A64-0B89-692677C406A7}"/>
              </a:ext>
            </a:extLst>
          </p:cNvPr>
          <p:cNvPicPr>
            <a:picLocks noChangeAspect="1"/>
          </p:cNvPicPr>
          <p:nvPr/>
        </p:nvPicPr>
        <p:blipFill>
          <a:blip r:embed="rId3"/>
          <a:stretch>
            <a:fillRect/>
          </a:stretch>
        </p:blipFill>
        <p:spPr>
          <a:xfrm>
            <a:off x="386168" y="0"/>
            <a:ext cx="8371665" cy="5143500"/>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66"/>
        <p:cNvGrpSpPr/>
        <p:nvPr/>
      </p:nvGrpSpPr>
      <p:grpSpPr>
        <a:xfrm>
          <a:off x="0" y="0"/>
          <a:ext cx="0" cy="0"/>
          <a:chOff x="0" y="0"/>
          <a:chExt cx="0" cy="0"/>
        </a:xfrm>
      </p:grpSpPr>
      <p:sp>
        <p:nvSpPr>
          <p:cNvPr id="67" name="Google Shape;67;p15"/>
          <p:cNvSpPr txBox="1">
            <a:spLocks noGrp="1"/>
          </p:cNvSpPr>
          <p:nvPr>
            <p:ph type="ctrTitle"/>
          </p:nvPr>
        </p:nvSpPr>
        <p:spPr>
          <a:xfrm>
            <a:off x="311700" y="391200"/>
            <a:ext cx="8520600" cy="1299300"/>
          </a:xfrm>
          <a:prstGeom prst="rect">
            <a:avLst/>
          </a:prstGeom>
        </p:spPr>
        <p:txBody>
          <a:bodyPr spcFirstLastPara="1" wrap="square" lIns="91425" tIns="91425" rIns="91425" bIns="91425" anchor="b" anchorCtr="0">
            <a:normAutofit/>
          </a:bodyPr>
          <a:lstStyle/>
          <a:p>
            <a:pPr marL="0" lvl="0" indent="0" algn="ctr" rtl="0">
              <a:spcBef>
                <a:spcPts val="0"/>
              </a:spcBef>
              <a:spcAft>
                <a:spcPts val="0"/>
              </a:spcAft>
              <a:buNone/>
            </a:pPr>
            <a:r>
              <a:rPr lang="en" dirty="0"/>
              <a:t>Our Topics</a:t>
            </a:r>
            <a:endParaRPr dirty="0"/>
          </a:p>
          <a:p>
            <a:pPr marL="0" lvl="0" indent="0" algn="ctr" rtl="0">
              <a:spcBef>
                <a:spcPts val="0"/>
              </a:spcBef>
              <a:spcAft>
                <a:spcPts val="0"/>
              </a:spcAft>
              <a:buNone/>
            </a:pPr>
            <a:endParaRPr dirty="0"/>
          </a:p>
        </p:txBody>
      </p:sp>
      <p:sp>
        <p:nvSpPr>
          <p:cNvPr id="68" name="Google Shape;68;p15"/>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None/>
            </a:pPr>
            <a:endParaRPr/>
          </a:p>
        </p:txBody>
      </p:sp>
      <p:sp>
        <p:nvSpPr>
          <p:cNvPr id="69" name="Google Shape;69;p15"/>
          <p:cNvSpPr/>
          <p:nvPr/>
        </p:nvSpPr>
        <p:spPr>
          <a:xfrm>
            <a:off x="1517163" y="906236"/>
            <a:ext cx="1892100" cy="1104464"/>
          </a:xfrm>
          <a:prstGeom prst="roundRect">
            <a:avLst>
              <a:gd name="adj" fmla="val 16667"/>
            </a:avLst>
          </a:prstGeom>
          <a:solidFill>
            <a:srgbClr val="D5A6BD"/>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 dirty="0"/>
              <a:t>Autumn 1 </a:t>
            </a:r>
          </a:p>
          <a:p>
            <a:pPr marL="0" lvl="0" indent="0" algn="ctr" rtl="0">
              <a:spcBef>
                <a:spcPts val="0"/>
              </a:spcBef>
              <a:spcAft>
                <a:spcPts val="0"/>
              </a:spcAft>
              <a:buNone/>
            </a:pPr>
            <a:r>
              <a:rPr lang="en" dirty="0"/>
              <a:t>What was the impact of WW2 on the people of Britain?</a:t>
            </a:r>
            <a:endParaRPr dirty="0"/>
          </a:p>
        </p:txBody>
      </p:sp>
      <p:sp>
        <p:nvSpPr>
          <p:cNvPr id="70" name="Google Shape;70;p15"/>
          <p:cNvSpPr/>
          <p:nvPr/>
        </p:nvSpPr>
        <p:spPr>
          <a:xfrm>
            <a:off x="1517163" y="2091236"/>
            <a:ext cx="1892100" cy="1104464"/>
          </a:xfrm>
          <a:prstGeom prst="roundRect">
            <a:avLst>
              <a:gd name="adj" fmla="val 16667"/>
            </a:avLst>
          </a:prstGeom>
          <a:solidFill>
            <a:srgbClr val="D5A6BD"/>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algn="ctr"/>
            <a:r>
              <a:rPr lang="en" dirty="0"/>
              <a:t>Spring 2 </a:t>
            </a:r>
          </a:p>
          <a:p>
            <a:pPr algn="ctr"/>
            <a:r>
              <a:rPr lang="en-GB" dirty="0"/>
              <a:t>Would you like to live in the desert?</a:t>
            </a:r>
          </a:p>
        </p:txBody>
      </p:sp>
      <p:sp>
        <p:nvSpPr>
          <p:cNvPr id="71" name="Google Shape;71;p15"/>
          <p:cNvSpPr/>
          <p:nvPr/>
        </p:nvSpPr>
        <p:spPr>
          <a:xfrm>
            <a:off x="3625950" y="2091310"/>
            <a:ext cx="1892100" cy="1104464"/>
          </a:xfrm>
          <a:prstGeom prst="roundRect">
            <a:avLst>
              <a:gd name="adj" fmla="val 16667"/>
            </a:avLst>
          </a:prstGeom>
          <a:solidFill>
            <a:srgbClr val="D5A6BD"/>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 dirty="0"/>
              <a:t>Summer 1 </a:t>
            </a:r>
          </a:p>
          <a:p>
            <a:pPr marL="0" lvl="0" indent="0" algn="ctr" rtl="0">
              <a:spcBef>
                <a:spcPts val="0"/>
              </a:spcBef>
              <a:spcAft>
                <a:spcPts val="0"/>
              </a:spcAft>
              <a:buNone/>
            </a:pPr>
            <a:r>
              <a:rPr lang="en" dirty="0"/>
              <a:t>What does the census tell us about our local area?</a:t>
            </a:r>
            <a:endParaRPr dirty="0"/>
          </a:p>
        </p:txBody>
      </p:sp>
      <p:sp>
        <p:nvSpPr>
          <p:cNvPr id="72" name="Google Shape;72;p15"/>
          <p:cNvSpPr/>
          <p:nvPr/>
        </p:nvSpPr>
        <p:spPr>
          <a:xfrm>
            <a:off x="5734737" y="2091236"/>
            <a:ext cx="1892100" cy="1104464"/>
          </a:xfrm>
          <a:prstGeom prst="roundRect">
            <a:avLst>
              <a:gd name="adj" fmla="val 16667"/>
            </a:avLst>
          </a:prstGeom>
          <a:solidFill>
            <a:srgbClr val="D5A6BD"/>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 dirty="0"/>
              <a:t>Summer 2</a:t>
            </a:r>
          </a:p>
          <a:p>
            <a:pPr algn="ctr"/>
            <a:r>
              <a:rPr lang="en-GB" dirty="0"/>
              <a:t>Where does our energy come from?</a:t>
            </a:r>
            <a:r>
              <a:rPr lang="en" dirty="0"/>
              <a:t> </a:t>
            </a:r>
          </a:p>
        </p:txBody>
      </p:sp>
      <p:sp>
        <p:nvSpPr>
          <p:cNvPr id="73" name="Google Shape;73;p15"/>
          <p:cNvSpPr/>
          <p:nvPr/>
        </p:nvSpPr>
        <p:spPr>
          <a:xfrm>
            <a:off x="3625950" y="918207"/>
            <a:ext cx="1892100" cy="1104464"/>
          </a:xfrm>
          <a:prstGeom prst="roundRect">
            <a:avLst>
              <a:gd name="adj" fmla="val 16667"/>
            </a:avLst>
          </a:prstGeom>
          <a:solidFill>
            <a:srgbClr val="D5A6BD"/>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 dirty="0"/>
              <a:t>Autumn 2 </a:t>
            </a:r>
          </a:p>
          <a:p>
            <a:pPr marL="0" lvl="0" indent="0" algn="ctr" rtl="0">
              <a:spcBef>
                <a:spcPts val="0"/>
              </a:spcBef>
              <a:spcAft>
                <a:spcPts val="0"/>
              </a:spcAft>
              <a:buNone/>
            </a:pPr>
            <a:r>
              <a:rPr lang="en" dirty="0"/>
              <a:t>What is life like in the Alps?</a:t>
            </a:r>
            <a:endParaRPr dirty="0"/>
          </a:p>
        </p:txBody>
      </p:sp>
      <p:sp>
        <p:nvSpPr>
          <p:cNvPr id="74" name="Google Shape;74;p15"/>
          <p:cNvSpPr/>
          <p:nvPr/>
        </p:nvSpPr>
        <p:spPr>
          <a:xfrm>
            <a:off x="5734737" y="918207"/>
            <a:ext cx="1892100" cy="1104464"/>
          </a:xfrm>
          <a:prstGeom prst="roundRect">
            <a:avLst>
              <a:gd name="adj" fmla="val 16667"/>
            </a:avLst>
          </a:prstGeom>
          <a:solidFill>
            <a:srgbClr val="D5A6BD"/>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 dirty="0"/>
              <a:t>Spring 1 </a:t>
            </a:r>
          </a:p>
          <a:p>
            <a:pPr algn="ctr"/>
            <a:r>
              <a:rPr lang="en-GB" dirty="0"/>
              <a:t>How did the Maya Civilisation compare to the Anglo-Saxons?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8"/>
        <p:cNvGrpSpPr/>
        <p:nvPr/>
      </p:nvGrpSpPr>
      <p:grpSpPr>
        <a:xfrm>
          <a:off x="0" y="0"/>
          <a:ext cx="0" cy="0"/>
          <a:chOff x="0" y="0"/>
          <a:chExt cx="0" cy="0"/>
        </a:xfrm>
      </p:grpSpPr>
      <p:sp>
        <p:nvSpPr>
          <p:cNvPr id="79" name="Google Shape;79;p16"/>
          <p:cNvSpPr txBox="1">
            <a:spLocks noGrp="1"/>
          </p:cNvSpPr>
          <p:nvPr>
            <p:ph type="ctrTitle"/>
          </p:nvPr>
        </p:nvSpPr>
        <p:spPr>
          <a:xfrm>
            <a:off x="311700" y="744575"/>
            <a:ext cx="8520600" cy="2118900"/>
          </a:xfrm>
          <a:prstGeom prst="rect">
            <a:avLst/>
          </a:prstGeom>
        </p:spPr>
        <p:txBody>
          <a:bodyPr spcFirstLastPara="1" wrap="square" lIns="91425" tIns="91425" rIns="91425" bIns="91425" anchor="b" anchorCtr="0">
            <a:normAutofit/>
          </a:bodyPr>
          <a:lstStyle/>
          <a:p>
            <a:pPr marL="0" lvl="0" indent="0" algn="ctr" rtl="0">
              <a:spcBef>
                <a:spcPts val="0"/>
              </a:spcBef>
              <a:spcAft>
                <a:spcPts val="0"/>
              </a:spcAft>
              <a:buNone/>
            </a:pPr>
            <a:r>
              <a:rPr lang="en" dirty="0"/>
              <a:t>How is Upper Key Stage 2 different?</a:t>
            </a:r>
            <a:endParaRPr sz="3000" dirty="0"/>
          </a:p>
        </p:txBody>
      </p:sp>
      <p:sp>
        <p:nvSpPr>
          <p:cNvPr id="80" name="Google Shape;80;p16"/>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None/>
            </a:pPr>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4"/>
        <p:cNvGrpSpPr/>
        <p:nvPr/>
      </p:nvGrpSpPr>
      <p:grpSpPr>
        <a:xfrm>
          <a:off x="0" y="0"/>
          <a:ext cx="0" cy="0"/>
          <a:chOff x="0" y="0"/>
          <a:chExt cx="0" cy="0"/>
        </a:xfrm>
      </p:grpSpPr>
      <p:sp>
        <p:nvSpPr>
          <p:cNvPr id="85" name="Google Shape;85;p17"/>
          <p:cNvSpPr txBox="1">
            <a:spLocks noGrp="1"/>
          </p:cNvSpPr>
          <p:nvPr>
            <p:ph type="ctrTitle"/>
          </p:nvPr>
        </p:nvSpPr>
        <p:spPr>
          <a:xfrm>
            <a:off x="311700" y="965011"/>
            <a:ext cx="8520600" cy="2541000"/>
          </a:xfrm>
          <a:prstGeom prst="rect">
            <a:avLst/>
          </a:prstGeom>
        </p:spPr>
        <p:txBody>
          <a:bodyPr spcFirstLastPara="1" wrap="square" lIns="91425" tIns="91425" rIns="91425" bIns="91425" anchor="b" anchorCtr="0">
            <a:normAutofit fontScale="90000"/>
          </a:bodyPr>
          <a:lstStyle/>
          <a:p>
            <a:pPr marL="0" lvl="0" indent="0" algn="ctr" rtl="0">
              <a:spcBef>
                <a:spcPts val="0"/>
              </a:spcBef>
              <a:spcAft>
                <a:spcPts val="0"/>
              </a:spcAft>
              <a:buNone/>
            </a:pPr>
            <a:r>
              <a:rPr lang="en" dirty="0"/>
              <a:t>Supporting your child</a:t>
            </a:r>
            <a:endParaRPr dirty="0"/>
          </a:p>
          <a:p>
            <a:pPr marL="0" lvl="0" indent="0" algn="ctr" rtl="0">
              <a:spcBef>
                <a:spcPts val="0"/>
              </a:spcBef>
              <a:spcAft>
                <a:spcPts val="0"/>
              </a:spcAft>
              <a:buNone/>
            </a:pPr>
            <a:r>
              <a:rPr lang="en" sz="3000" dirty="0"/>
              <a:t>Reading daily (at least 5 times a week) </a:t>
            </a:r>
            <a:endParaRPr sz="3000" dirty="0"/>
          </a:p>
          <a:p>
            <a:pPr marL="0" lvl="0" indent="0" algn="ctr" rtl="0">
              <a:spcBef>
                <a:spcPts val="0"/>
              </a:spcBef>
              <a:spcAft>
                <a:spcPts val="0"/>
              </a:spcAft>
              <a:buNone/>
            </a:pPr>
            <a:r>
              <a:rPr lang="en" sz="3000" dirty="0"/>
              <a:t>Modelling Reading</a:t>
            </a:r>
            <a:endParaRPr sz="3000" dirty="0"/>
          </a:p>
          <a:p>
            <a:pPr marL="0" lvl="0" indent="0" algn="ctr" rtl="0">
              <a:spcBef>
                <a:spcPts val="0"/>
              </a:spcBef>
              <a:spcAft>
                <a:spcPts val="0"/>
              </a:spcAft>
              <a:buNone/>
            </a:pPr>
            <a:r>
              <a:rPr lang="en" sz="3000" dirty="0"/>
              <a:t>Discussing what they have been reading</a:t>
            </a:r>
            <a:endParaRPr sz="3000" dirty="0"/>
          </a:p>
          <a:p>
            <a:pPr marL="0" lvl="0" indent="0" algn="ctr" rtl="0">
              <a:spcBef>
                <a:spcPts val="0"/>
              </a:spcBef>
              <a:spcAft>
                <a:spcPts val="0"/>
              </a:spcAft>
              <a:buNone/>
            </a:pPr>
            <a:r>
              <a:rPr lang="en" sz="3000" dirty="0"/>
              <a:t>Ask your child to summarise</a:t>
            </a:r>
            <a:endParaRPr sz="3000" dirty="0"/>
          </a:p>
          <a:p>
            <a:pPr marL="0" lvl="0" indent="0" algn="ctr" rtl="0">
              <a:spcBef>
                <a:spcPts val="0"/>
              </a:spcBef>
              <a:spcAft>
                <a:spcPts val="0"/>
              </a:spcAft>
              <a:buNone/>
            </a:pPr>
            <a:r>
              <a:rPr lang="en" sz="3000" dirty="0"/>
              <a:t>Vocabulary</a:t>
            </a:r>
            <a:br>
              <a:rPr lang="en" sz="3000" dirty="0"/>
            </a:br>
            <a:r>
              <a:rPr lang="en" sz="3000" dirty="0"/>
              <a:t>Read to your child.</a:t>
            </a:r>
            <a:endParaRPr sz="30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90"/>
        <p:cNvGrpSpPr/>
        <p:nvPr/>
      </p:nvGrpSpPr>
      <p:grpSpPr>
        <a:xfrm>
          <a:off x="0" y="0"/>
          <a:ext cx="0" cy="0"/>
          <a:chOff x="0" y="0"/>
          <a:chExt cx="0" cy="0"/>
        </a:xfrm>
      </p:grpSpPr>
      <p:sp>
        <p:nvSpPr>
          <p:cNvPr id="91" name="Google Shape;91;p18"/>
          <p:cNvSpPr txBox="1">
            <a:spLocks noGrp="1"/>
          </p:cNvSpPr>
          <p:nvPr>
            <p:ph type="ctrTitle"/>
          </p:nvPr>
        </p:nvSpPr>
        <p:spPr>
          <a:xfrm>
            <a:off x="311700" y="1411650"/>
            <a:ext cx="8520600" cy="2387700"/>
          </a:xfrm>
          <a:prstGeom prst="rect">
            <a:avLst/>
          </a:prstGeom>
        </p:spPr>
        <p:txBody>
          <a:bodyPr spcFirstLastPara="1" wrap="square" lIns="91425" tIns="91425" rIns="91425" bIns="91425" anchor="b" anchorCtr="0">
            <a:normAutofit fontScale="90000"/>
          </a:bodyPr>
          <a:lstStyle/>
          <a:p>
            <a:pPr marL="0" lvl="0" indent="0" algn="ctr" rtl="0">
              <a:spcBef>
                <a:spcPts val="0"/>
              </a:spcBef>
              <a:spcAft>
                <a:spcPts val="0"/>
              </a:spcAft>
              <a:buNone/>
            </a:pPr>
            <a:r>
              <a:rPr lang="en" dirty="0"/>
              <a:t>Homework</a:t>
            </a:r>
            <a:br>
              <a:rPr lang="en" dirty="0"/>
            </a:br>
            <a:r>
              <a:rPr lang="en" sz="2555" dirty="0"/>
              <a:t>Spelling list</a:t>
            </a:r>
            <a:endParaRPr sz="2555" dirty="0"/>
          </a:p>
          <a:p>
            <a:pPr marL="0" lvl="0" indent="0" algn="ctr" rtl="0">
              <a:spcBef>
                <a:spcPts val="0"/>
              </a:spcBef>
              <a:spcAft>
                <a:spcPts val="0"/>
              </a:spcAft>
              <a:buNone/>
            </a:pPr>
            <a:r>
              <a:rPr lang="en-GB" sz="2555" dirty="0" err="1"/>
              <a:t>Sumdog</a:t>
            </a:r>
            <a:endParaRPr sz="2555" dirty="0"/>
          </a:p>
          <a:p>
            <a:pPr marL="0" lvl="0" indent="0" algn="ctr" rtl="0">
              <a:spcBef>
                <a:spcPts val="0"/>
              </a:spcBef>
              <a:spcAft>
                <a:spcPts val="0"/>
              </a:spcAft>
              <a:buNone/>
            </a:pPr>
            <a:r>
              <a:rPr lang="en" sz="2555" dirty="0"/>
              <a:t>Homework to include: a maths </a:t>
            </a:r>
            <a:r>
              <a:rPr lang="en-GB" sz="2555" dirty="0"/>
              <a:t>sheet</a:t>
            </a:r>
            <a:r>
              <a:rPr lang="en" sz="2555" dirty="0"/>
              <a:t>, reading comprehension, </a:t>
            </a:r>
            <a:r>
              <a:rPr lang="en-GB" sz="2555" dirty="0"/>
              <a:t>four spelling sentences</a:t>
            </a:r>
            <a:r>
              <a:rPr lang="en" sz="2555" dirty="0"/>
              <a:t> and a GPS task</a:t>
            </a:r>
            <a:endParaRPr sz="2555" dirty="0"/>
          </a:p>
          <a:p>
            <a:pPr marL="0" lvl="0" indent="0" algn="ctr" rtl="0">
              <a:spcBef>
                <a:spcPts val="0"/>
              </a:spcBef>
              <a:spcAft>
                <a:spcPts val="0"/>
              </a:spcAft>
              <a:buNone/>
            </a:pPr>
            <a:r>
              <a:rPr lang="en" sz="2555" dirty="0"/>
              <a:t>Homework is handed out on Thursday to be handed in by Tuesday.</a:t>
            </a:r>
            <a:endParaRPr sz="2555" dirty="0"/>
          </a:p>
          <a:p>
            <a:pPr marL="0" lvl="0" indent="0" algn="ctr" rtl="0">
              <a:spcBef>
                <a:spcPts val="0"/>
              </a:spcBef>
              <a:spcAft>
                <a:spcPts val="0"/>
              </a:spcAft>
              <a:buNone/>
            </a:pPr>
            <a:r>
              <a:rPr lang="en" sz="2555" dirty="0"/>
              <a:t>The quality and presentation of homework is expected to be the same as we would expect in school. </a:t>
            </a:r>
            <a:endParaRPr sz="2555"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569AD1-A9AD-3501-74F5-481A4AFCD2CA}"/>
              </a:ext>
            </a:extLst>
          </p:cNvPr>
          <p:cNvSpPr>
            <a:spLocks noGrp="1"/>
          </p:cNvSpPr>
          <p:nvPr>
            <p:ph type="title"/>
          </p:nvPr>
        </p:nvSpPr>
        <p:spPr>
          <a:xfrm>
            <a:off x="311700" y="207750"/>
            <a:ext cx="8520600" cy="841800"/>
          </a:xfrm>
        </p:spPr>
        <p:txBody>
          <a:bodyPr/>
          <a:lstStyle/>
          <a:p>
            <a:r>
              <a:rPr lang="en-GB" dirty="0"/>
              <a:t>Behaviour</a:t>
            </a:r>
          </a:p>
        </p:txBody>
      </p:sp>
      <p:pic>
        <p:nvPicPr>
          <p:cNvPr id="3" name="Picture 2">
            <a:extLst>
              <a:ext uri="{FF2B5EF4-FFF2-40B4-BE49-F238E27FC236}">
                <a16:creationId xmlns:a16="http://schemas.microsoft.com/office/drawing/2014/main" id="{137B1176-91A4-4BD6-984B-448DC9704133}"/>
              </a:ext>
            </a:extLst>
          </p:cNvPr>
          <p:cNvPicPr>
            <a:picLocks noChangeAspect="1"/>
          </p:cNvPicPr>
          <p:nvPr/>
        </p:nvPicPr>
        <p:blipFill>
          <a:blip r:embed="rId2"/>
          <a:stretch>
            <a:fillRect/>
          </a:stretch>
        </p:blipFill>
        <p:spPr>
          <a:xfrm>
            <a:off x="33533" y="1049550"/>
            <a:ext cx="3109812" cy="1633171"/>
          </a:xfrm>
          <a:prstGeom prst="rect">
            <a:avLst/>
          </a:prstGeom>
        </p:spPr>
      </p:pic>
      <p:pic>
        <p:nvPicPr>
          <p:cNvPr id="4" name="Picture 3">
            <a:extLst>
              <a:ext uri="{FF2B5EF4-FFF2-40B4-BE49-F238E27FC236}">
                <a16:creationId xmlns:a16="http://schemas.microsoft.com/office/drawing/2014/main" id="{9902B5C9-747E-42FE-BF49-6D24D6639298}"/>
              </a:ext>
            </a:extLst>
          </p:cNvPr>
          <p:cNvPicPr>
            <a:picLocks noChangeAspect="1"/>
          </p:cNvPicPr>
          <p:nvPr/>
        </p:nvPicPr>
        <p:blipFill>
          <a:blip r:embed="rId3"/>
          <a:stretch>
            <a:fillRect/>
          </a:stretch>
        </p:blipFill>
        <p:spPr>
          <a:xfrm>
            <a:off x="6312356" y="1049550"/>
            <a:ext cx="2831644" cy="1606396"/>
          </a:xfrm>
          <a:prstGeom prst="rect">
            <a:avLst/>
          </a:prstGeom>
        </p:spPr>
      </p:pic>
      <p:pic>
        <p:nvPicPr>
          <p:cNvPr id="5" name="Picture 4">
            <a:extLst>
              <a:ext uri="{FF2B5EF4-FFF2-40B4-BE49-F238E27FC236}">
                <a16:creationId xmlns:a16="http://schemas.microsoft.com/office/drawing/2014/main" id="{B25C8879-D2A2-4CAA-B3C0-49A98B8C742E}"/>
              </a:ext>
            </a:extLst>
          </p:cNvPr>
          <p:cNvPicPr>
            <a:picLocks noChangeAspect="1"/>
          </p:cNvPicPr>
          <p:nvPr/>
        </p:nvPicPr>
        <p:blipFill>
          <a:blip r:embed="rId4"/>
          <a:stretch>
            <a:fillRect/>
          </a:stretch>
        </p:blipFill>
        <p:spPr>
          <a:xfrm>
            <a:off x="3214446" y="884384"/>
            <a:ext cx="3026809" cy="1929756"/>
          </a:xfrm>
          <a:prstGeom prst="rect">
            <a:avLst/>
          </a:prstGeom>
        </p:spPr>
      </p:pic>
    </p:spTree>
    <p:extLst>
      <p:ext uri="{BB962C8B-B14F-4D97-AF65-F5344CB8AC3E}">
        <p14:creationId xmlns:p14="http://schemas.microsoft.com/office/powerpoint/2010/main" val="19408771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96" name="Google Shape;96;p19"/>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p>
            <a:pPr marL="0" lvl="0" indent="0" algn="ctr" rtl="0">
              <a:spcBef>
                <a:spcPts val="0"/>
              </a:spcBef>
              <a:spcAft>
                <a:spcPts val="0"/>
              </a:spcAft>
              <a:buNone/>
            </a:pPr>
            <a:r>
              <a:rPr lang="en" dirty="0"/>
              <a:t>PE</a:t>
            </a:r>
            <a:endParaRPr dirty="0"/>
          </a:p>
          <a:p>
            <a:pPr marL="0" lvl="0" indent="0" algn="ctr" rtl="0">
              <a:spcBef>
                <a:spcPts val="0"/>
              </a:spcBef>
              <a:spcAft>
                <a:spcPts val="0"/>
              </a:spcAft>
              <a:buNone/>
            </a:pPr>
            <a:r>
              <a:rPr lang="en" dirty="0"/>
              <a:t>Wednesday and </a:t>
            </a:r>
            <a:r>
              <a:rPr lang="en-GB" dirty="0"/>
              <a:t>Fri</a:t>
            </a:r>
            <a:r>
              <a:rPr lang="en" dirty="0"/>
              <a:t>day</a:t>
            </a:r>
            <a:endParaRPr dirty="0"/>
          </a:p>
        </p:txBody>
      </p:sp>
      <p:sp>
        <p:nvSpPr>
          <p:cNvPr id="97" name="Google Shape;97;p19"/>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None/>
            </a:pPr>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01"/>
        <p:cNvGrpSpPr/>
        <p:nvPr/>
      </p:nvGrpSpPr>
      <p:grpSpPr>
        <a:xfrm>
          <a:off x="0" y="0"/>
          <a:ext cx="0" cy="0"/>
          <a:chOff x="0" y="0"/>
          <a:chExt cx="0" cy="0"/>
        </a:xfrm>
      </p:grpSpPr>
      <p:sp>
        <p:nvSpPr>
          <p:cNvPr id="102" name="Google Shape;102;p20"/>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fontScale="90000"/>
          </a:bodyPr>
          <a:lstStyle/>
          <a:p>
            <a:pPr marL="0" lvl="0" indent="0" algn="ctr" rtl="0">
              <a:lnSpc>
                <a:spcPct val="115000"/>
              </a:lnSpc>
              <a:spcBef>
                <a:spcPts val="0"/>
              </a:spcBef>
              <a:spcAft>
                <a:spcPts val="0"/>
              </a:spcAft>
              <a:buClr>
                <a:schemeClr val="dk1"/>
              </a:buClr>
              <a:buSzPts val="1100"/>
              <a:buFont typeface="Arial"/>
              <a:buNone/>
            </a:pPr>
            <a:r>
              <a:rPr lang="en-GB" dirty="0"/>
              <a:t>School Uniform</a:t>
            </a:r>
            <a:br>
              <a:rPr lang="en-GB" dirty="0"/>
            </a:br>
            <a:r>
              <a:rPr lang="en-GB" sz="2000" dirty="0">
                <a:solidFill>
                  <a:schemeClr val="dk1"/>
                </a:solidFill>
              </a:rPr>
              <a:t>Please check the link on the school website.</a:t>
            </a:r>
            <a:br>
              <a:rPr lang="en-GB" sz="2000" dirty="0">
                <a:solidFill>
                  <a:schemeClr val="dk1"/>
                </a:solidFill>
              </a:rPr>
            </a:br>
            <a:r>
              <a:rPr lang="en-GB" sz="2000" dirty="0">
                <a:solidFill>
                  <a:schemeClr val="dk1"/>
                </a:solidFill>
              </a:rPr>
              <a:t>PE kits</a:t>
            </a:r>
            <a:r>
              <a:rPr lang="en-GB" sz="5400" dirty="0">
                <a:solidFill>
                  <a:schemeClr val="dk1"/>
                </a:solidFill>
              </a:rPr>
              <a:t/>
            </a:r>
            <a:br>
              <a:rPr lang="en-GB" sz="5400" dirty="0">
                <a:solidFill>
                  <a:schemeClr val="dk1"/>
                </a:solidFill>
              </a:rPr>
            </a:br>
            <a:endParaRPr dirty="0"/>
          </a:p>
        </p:txBody>
      </p:sp>
      <p:sp>
        <p:nvSpPr>
          <p:cNvPr id="103" name="Google Shape;103;p20"/>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None/>
            </a:pPr>
            <a:endParaRPr/>
          </a:p>
        </p:txBody>
      </p:sp>
      <p:pic>
        <p:nvPicPr>
          <p:cNvPr id="6" name="Picture 5">
            <a:extLst>
              <a:ext uri="{FF2B5EF4-FFF2-40B4-BE49-F238E27FC236}">
                <a16:creationId xmlns:a16="http://schemas.microsoft.com/office/drawing/2014/main" id="{20FFC7D1-3CFC-AFF4-703F-B17DE7C21B85}"/>
              </a:ext>
            </a:extLst>
          </p:cNvPr>
          <p:cNvPicPr>
            <a:picLocks noChangeAspect="1"/>
          </p:cNvPicPr>
          <p:nvPr/>
        </p:nvPicPr>
        <p:blipFill>
          <a:blip r:embed="rId3"/>
          <a:stretch>
            <a:fillRect/>
          </a:stretch>
        </p:blipFill>
        <p:spPr>
          <a:xfrm>
            <a:off x="311692" y="164240"/>
            <a:ext cx="1746339" cy="1660610"/>
          </a:xfrm>
          <a:prstGeom prst="rect">
            <a:avLst/>
          </a:prstGeom>
        </p:spPr>
      </p:pic>
      <p:pic>
        <p:nvPicPr>
          <p:cNvPr id="8" name="Picture 7">
            <a:extLst>
              <a:ext uri="{FF2B5EF4-FFF2-40B4-BE49-F238E27FC236}">
                <a16:creationId xmlns:a16="http://schemas.microsoft.com/office/drawing/2014/main" id="{62DF57C1-918A-57AE-8695-898F28A7D230}"/>
              </a:ext>
            </a:extLst>
          </p:cNvPr>
          <p:cNvPicPr>
            <a:picLocks noChangeAspect="1"/>
          </p:cNvPicPr>
          <p:nvPr/>
        </p:nvPicPr>
        <p:blipFill>
          <a:blip r:embed="rId4"/>
          <a:stretch>
            <a:fillRect/>
          </a:stretch>
        </p:blipFill>
        <p:spPr>
          <a:xfrm>
            <a:off x="2226948" y="1680662"/>
            <a:ext cx="1762520" cy="1782176"/>
          </a:xfrm>
          <a:prstGeom prst="rect">
            <a:avLst/>
          </a:prstGeom>
        </p:spPr>
      </p:pic>
      <p:pic>
        <p:nvPicPr>
          <p:cNvPr id="3" name="Picture 2">
            <a:extLst>
              <a:ext uri="{FF2B5EF4-FFF2-40B4-BE49-F238E27FC236}">
                <a16:creationId xmlns:a16="http://schemas.microsoft.com/office/drawing/2014/main" id="{A3583BD8-7A28-4AED-A1BC-4FF84B988DE3}"/>
              </a:ext>
            </a:extLst>
          </p:cNvPr>
          <p:cNvPicPr>
            <a:picLocks noChangeAspect="1"/>
          </p:cNvPicPr>
          <p:nvPr/>
        </p:nvPicPr>
        <p:blipFill>
          <a:blip r:embed="rId5"/>
          <a:stretch>
            <a:fillRect/>
          </a:stretch>
        </p:blipFill>
        <p:spPr>
          <a:xfrm>
            <a:off x="5760679" y="2072596"/>
            <a:ext cx="937341" cy="998307"/>
          </a:xfrm>
          <a:prstGeom prst="rect">
            <a:avLst/>
          </a:prstGeom>
        </p:spPr>
      </p:pic>
      <p:pic>
        <p:nvPicPr>
          <p:cNvPr id="5" name="Picture 4">
            <a:extLst>
              <a:ext uri="{FF2B5EF4-FFF2-40B4-BE49-F238E27FC236}">
                <a16:creationId xmlns:a16="http://schemas.microsoft.com/office/drawing/2014/main" id="{09B22B5A-1365-46AD-929F-862EF2DA5DCF}"/>
              </a:ext>
            </a:extLst>
          </p:cNvPr>
          <p:cNvPicPr>
            <a:picLocks noChangeAspect="1"/>
          </p:cNvPicPr>
          <p:nvPr/>
        </p:nvPicPr>
        <p:blipFill>
          <a:blip r:embed="rId6"/>
          <a:stretch>
            <a:fillRect/>
          </a:stretch>
        </p:blipFill>
        <p:spPr>
          <a:xfrm>
            <a:off x="7773631" y="164240"/>
            <a:ext cx="1036410" cy="853514"/>
          </a:xfrm>
          <a:prstGeom prst="rect">
            <a:avLst/>
          </a:prstGeom>
        </p:spPr>
      </p:pic>
      <p:pic>
        <p:nvPicPr>
          <p:cNvPr id="7" name="Picture 6">
            <a:extLst>
              <a:ext uri="{FF2B5EF4-FFF2-40B4-BE49-F238E27FC236}">
                <a16:creationId xmlns:a16="http://schemas.microsoft.com/office/drawing/2014/main" id="{C805E584-663B-4248-9700-190CEAA08A0D}"/>
              </a:ext>
            </a:extLst>
          </p:cNvPr>
          <p:cNvPicPr>
            <a:picLocks noChangeAspect="1"/>
          </p:cNvPicPr>
          <p:nvPr/>
        </p:nvPicPr>
        <p:blipFill>
          <a:blip r:embed="rId7"/>
          <a:stretch>
            <a:fillRect/>
          </a:stretch>
        </p:blipFill>
        <p:spPr>
          <a:xfrm>
            <a:off x="7745268" y="1781986"/>
            <a:ext cx="723963" cy="815411"/>
          </a:xfrm>
          <a:prstGeom prst="rect">
            <a:avLst/>
          </a:prstGeom>
        </p:spPr>
      </p:pic>
      <p:cxnSp>
        <p:nvCxnSpPr>
          <p:cNvPr id="10" name="Straight Connector 9">
            <a:extLst>
              <a:ext uri="{FF2B5EF4-FFF2-40B4-BE49-F238E27FC236}">
                <a16:creationId xmlns:a16="http://schemas.microsoft.com/office/drawing/2014/main" id="{74681A6D-8BA4-4CF8-872C-C029671CF709}"/>
              </a:ext>
            </a:extLst>
          </p:cNvPr>
          <p:cNvCxnSpPr/>
          <p:nvPr/>
        </p:nvCxnSpPr>
        <p:spPr>
          <a:xfrm>
            <a:off x="7500938" y="1680662"/>
            <a:ext cx="1235868" cy="962526"/>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F476F9E6-E8CF-4817-9113-F5482B047E6F}"/>
              </a:ext>
            </a:extLst>
          </p:cNvPr>
          <p:cNvCxnSpPr/>
          <p:nvPr/>
        </p:nvCxnSpPr>
        <p:spPr>
          <a:xfrm flipV="1">
            <a:off x="7493794" y="1680662"/>
            <a:ext cx="1244204" cy="891087"/>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09"/>
        <p:cNvGrpSpPr/>
        <p:nvPr/>
      </p:nvGrpSpPr>
      <p:grpSpPr>
        <a:xfrm>
          <a:off x="0" y="0"/>
          <a:ext cx="0" cy="0"/>
          <a:chOff x="0" y="0"/>
          <a:chExt cx="0" cy="0"/>
        </a:xfrm>
      </p:grpSpPr>
      <p:sp>
        <p:nvSpPr>
          <p:cNvPr id="110" name="Google Shape;110;p21"/>
          <p:cNvSpPr txBox="1">
            <a:spLocks noGrp="1"/>
          </p:cNvSpPr>
          <p:nvPr>
            <p:ph type="ctrTitle"/>
          </p:nvPr>
        </p:nvSpPr>
        <p:spPr>
          <a:xfrm>
            <a:off x="311700" y="86825"/>
            <a:ext cx="8520600" cy="762600"/>
          </a:xfrm>
          <a:prstGeom prst="rect">
            <a:avLst/>
          </a:prstGeom>
        </p:spPr>
        <p:txBody>
          <a:bodyPr spcFirstLastPara="1" wrap="square" lIns="91425" tIns="91425" rIns="91425" bIns="91425" anchor="b" anchorCtr="0">
            <a:normAutofit/>
          </a:bodyPr>
          <a:lstStyle/>
          <a:p>
            <a:pPr marL="0" lvl="0" indent="0" algn="ctr" rtl="0">
              <a:spcBef>
                <a:spcPts val="0"/>
              </a:spcBef>
              <a:spcAft>
                <a:spcPts val="0"/>
              </a:spcAft>
              <a:buNone/>
            </a:pPr>
            <a:r>
              <a:rPr lang="en" sz="3000" dirty="0"/>
              <a:t>What should my child bring to school?</a:t>
            </a:r>
            <a:endParaRPr sz="3000" dirty="0"/>
          </a:p>
        </p:txBody>
      </p:sp>
      <p:sp>
        <p:nvSpPr>
          <p:cNvPr id="111" name="Google Shape;111;p21"/>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None/>
            </a:pPr>
            <a:endParaRPr/>
          </a:p>
        </p:txBody>
      </p:sp>
      <p:sp>
        <p:nvSpPr>
          <p:cNvPr id="112" name="Google Shape;112;p21"/>
          <p:cNvSpPr txBox="1"/>
          <p:nvPr/>
        </p:nvSpPr>
        <p:spPr>
          <a:xfrm>
            <a:off x="137550" y="912575"/>
            <a:ext cx="8868900" cy="2238531"/>
          </a:xfrm>
          <a:prstGeom prst="rect">
            <a:avLst/>
          </a:prstGeom>
          <a:noFill/>
          <a:ln>
            <a:noFill/>
          </a:ln>
        </p:spPr>
        <p:txBody>
          <a:bodyPr spcFirstLastPara="1" wrap="square" lIns="91425" tIns="91425" rIns="91425" bIns="91425" anchor="t" anchorCtr="0">
            <a:spAutoFit/>
          </a:bodyPr>
          <a:lstStyle/>
          <a:p>
            <a:pPr marL="0" lvl="0" indent="0" algn="l" rtl="0">
              <a:lnSpc>
                <a:spcPct val="90000"/>
              </a:lnSpc>
              <a:spcBef>
                <a:spcPts val="1000"/>
              </a:spcBef>
              <a:spcAft>
                <a:spcPts val="0"/>
              </a:spcAft>
              <a:buNone/>
            </a:pPr>
            <a:r>
              <a:rPr lang="en" sz="1700" dirty="0">
                <a:solidFill>
                  <a:schemeClr val="dk1"/>
                </a:solidFill>
              </a:rPr>
              <a:t>Pens, pencils, colouring pencils, ruler, eraser, pencil case </a:t>
            </a:r>
          </a:p>
          <a:p>
            <a:pPr marL="0" lvl="0" indent="0" algn="l" rtl="0">
              <a:lnSpc>
                <a:spcPct val="90000"/>
              </a:lnSpc>
              <a:spcBef>
                <a:spcPts val="1000"/>
              </a:spcBef>
              <a:spcAft>
                <a:spcPts val="0"/>
              </a:spcAft>
              <a:buNone/>
            </a:pPr>
            <a:r>
              <a:rPr lang="en" sz="1700" dirty="0">
                <a:solidFill>
                  <a:schemeClr val="dk1"/>
                </a:solidFill>
              </a:rPr>
              <a:t>Reading book and reading record every day</a:t>
            </a:r>
            <a:endParaRPr sz="1700" dirty="0">
              <a:solidFill>
                <a:schemeClr val="dk1"/>
              </a:solidFill>
            </a:endParaRPr>
          </a:p>
          <a:p>
            <a:pPr marL="0" lvl="0" indent="0" algn="l" rtl="0">
              <a:lnSpc>
                <a:spcPct val="90000"/>
              </a:lnSpc>
              <a:spcBef>
                <a:spcPts val="1000"/>
              </a:spcBef>
              <a:spcAft>
                <a:spcPts val="0"/>
              </a:spcAft>
              <a:buNone/>
            </a:pPr>
            <a:r>
              <a:rPr lang="en" sz="1700" dirty="0">
                <a:solidFill>
                  <a:schemeClr val="dk1"/>
                </a:solidFill>
              </a:rPr>
              <a:t>School bags </a:t>
            </a:r>
            <a:r>
              <a:rPr lang="en-GB" sz="1700" dirty="0">
                <a:solidFill>
                  <a:schemeClr val="dk1"/>
                </a:solidFill>
              </a:rPr>
              <a:t>and</a:t>
            </a:r>
            <a:r>
              <a:rPr lang="en" sz="1700" dirty="0">
                <a:solidFill>
                  <a:schemeClr val="dk1"/>
                </a:solidFill>
              </a:rPr>
              <a:t> coats. Please ensure everything is named.</a:t>
            </a:r>
            <a:endParaRPr sz="1700" dirty="0">
              <a:solidFill>
                <a:schemeClr val="dk1"/>
              </a:solidFill>
            </a:endParaRPr>
          </a:p>
          <a:p>
            <a:pPr marL="0" lvl="0" indent="0" algn="l" rtl="0">
              <a:lnSpc>
                <a:spcPct val="90000"/>
              </a:lnSpc>
              <a:spcBef>
                <a:spcPts val="1000"/>
              </a:spcBef>
              <a:spcAft>
                <a:spcPts val="0"/>
              </a:spcAft>
              <a:buNone/>
            </a:pPr>
            <a:r>
              <a:rPr lang="en" sz="1700" dirty="0">
                <a:solidFill>
                  <a:schemeClr val="dk1"/>
                </a:solidFill>
              </a:rPr>
              <a:t>Lunchboxes are stored in hall. </a:t>
            </a:r>
          </a:p>
          <a:p>
            <a:pPr marL="0" lvl="0" indent="0" algn="l" rtl="0">
              <a:lnSpc>
                <a:spcPct val="90000"/>
              </a:lnSpc>
              <a:spcBef>
                <a:spcPts val="1000"/>
              </a:spcBef>
              <a:spcAft>
                <a:spcPts val="0"/>
              </a:spcAft>
              <a:buNone/>
            </a:pPr>
            <a:r>
              <a:rPr lang="en" sz="1700" dirty="0">
                <a:solidFill>
                  <a:schemeClr val="dk1"/>
                </a:solidFill>
              </a:rPr>
              <a:t>Children can bring in a healthy snack for playtimes e.g. fruit. If using a container for the snack, please ensure your child’s name is written on it.</a:t>
            </a:r>
            <a:endParaRPr sz="1700" dirty="0">
              <a:solidFill>
                <a:schemeClr val="dk1"/>
              </a:solidFil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117" name="Google Shape;117;p22"/>
          <p:cNvSpPr txBox="1">
            <a:spLocks noGrp="1"/>
          </p:cNvSpPr>
          <p:nvPr>
            <p:ph type="ctrTitle"/>
          </p:nvPr>
        </p:nvSpPr>
        <p:spPr>
          <a:xfrm>
            <a:off x="311708" y="744575"/>
            <a:ext cx="8520600" cy="2431332"/>
          </a:xfrm>
          <a:prstGeom prst="rect">
            <a:avLst/>
          </a:prstGeom>
        </p:spPr>
        <p:txBody>
          <a:bodyPr spcFirstLastPara="1" wrap="square" lIns="91425" tIns="91425" rIns="91425" bIns="91425" anchor="b" anchorCtr="0">
            <a:normAutofit fontScale="90000"/>
          </a:bodyPr>
          <a:lstStyle/>
          <a:p>
            <a:pPr marL="0" lvl="0" indent="0" algn="ctr" rtl="0">
              <a:spcBef>
                <a:spcPts val="0"/>
              </a:spcBef>
              <a:spcAft>
                <a:spcPts val="0"/>
              </a:spcAft>
              <a:buNone/>
            </a:pPr>
            <a:r>
              <a:rPr lang="en" dirty="0"/>
              <a:t>Water Bottles</a:t>
            </a:r>
            <a:endParaRPr dirty="0"/>
          </a:p>
          <a:p>
            <a:pPr marL="0" lvl="0" indent="0" algn="ctr" rtl="0">
              <a:spcBef>
                <a:spcPts val="0"/>
              </a:spcBef>
              <a:spcAft>
                <a:spcPts val="0"/>
              </a:spcAft>
              <a:buNone/>
            </a:pPr>
            <a:r>
              <a:rPr lang="en" sz="3000" dirty="0"/>
              <a:t>Children must also bring a water bottle to school everyday. They are stored near the sink. They can drink water in the classroom at appropriate times and take them outside at playtimes. </a:t>
            </a:r>
            <a:endParaRPr sz="30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22"/>
        <p:cNvGrpSpPr/>
        <p:nvPr/>
      </p:nvGrpSpPr>
      <p:grpSpPr>
        <a:xfrm>
          <a:off x="0" y="0"/>
          <a:ext cx="0" cy="0"/>
          <a:chOff x="0" y="0"/>
          <a:chExt cx="0" cy="0"/>
        </a:xfrm>
      </p:grpSpPr>
      <p:sp>
        <p:nvSpPr>
          <p:cNvPr id="123" name="Google Shape;123;p23"/>
          <p:cNvSpPr txBox="1">
            <a:spLocks noGrp="1"/>
          </p:cNvSpPr>
          <p:nvPr>
            <p:ph type="ctrTitle"/>
          </p:nvPr>
        </p:nvSpPr>
        <p:spPr>
          <a:xfrm>
            <a:off x="311700" y="943600"/>
            <a:ext cx="8520600" cy="1933193"/>
          </a:xfrm>
          <a:prstGeom prst="rect">
            <a:avLst/>
          </a:prstGeom>
        </p:spPr>
        <p:txBody>
          <a:bodyPr spcFirstLastPara="1" wrap="square" lIns="91425" tIns="91425" rIns="91425" bIns="91425" anchor="b" anchorCtr="0">
            <a:normAutofit fontScale="90000"/>
          </a:bodyPr>
          <a:lstStyle/>
          <a:p>
            <a:pPr marL="0" lvl="0" indent="0" algn="l" rtl="0">
              <a:lnSpc>
                <a:spcPct val="90000"/>
              </a:lnSpc>
              <a:spcBef>
                <a:spcPts val="1000"/>
              </a:spcBef>
              <a:spcAft>
                <a:spcPts val="0"/>
              </a:spcAft>
              <a:buClr>
                <a:schemeClr val="dk1"/>
              </a:buClr>
              <a:buSzPct val="70967"/>
              <a:buFont typeface="Arial"/>
              <a:buNone/>
            </a:pPr>
            <a:r>
              <a:rPr lang="en" sz="1550" dirty="0"/>
              <a:t>Please ensure your child is on the playground ready to enter the classroom </a:t>
            </a:r>
            <a:r>
              <a:rPr lang="en" sz="1550"/>
              <a:t>at </a:t>
            </a:r>
            <a:r>
              <a:rPr lang="en" sz="1550" b="1"/>
              <a:t>8:50am</a:t>
            </a:r>
            <a:r>
              <a:rPr lang="en" sz="1550" b="1" dirty="0"/>
              <a:t>. </a:t>
            </a:r>
            <a:r>
              <a:rPr lang="en" sz="1550" dirty="0"/>
              <a:t>The school day finishes at </a:t>
            </a:r>
            <a:r>
              <a:rPr lang="en" sz="1550" b="1" dirty="0"/>
              <a:t>3.30pm.</a:t>
            </a:r>
            <a:endParaRPr sz="1550" b="1" dirty="0"/>
          </a:p>
          <a:p>
            <a:pPr marL="0" lvl="0" indent="0" algn="l" rtl="0">
              <a:lnSpc>
                <a:spcPct val="90000"/>
              </a:lnSpc>
              <a:spcBef>
                <a:spcPts val="1000"/>
              </a:spcBef>
              <a:spcAft>
                <a:spcPts val="0"/>
              </a:spcAft>
              <a:buClr>
                <a:schemeClr val="dk1"/>
              </a:buClr>
              <a:buSzPct val="70967"/>
              <a:buFont typeface="Arial"/>
              <a:buNone/>
            </a:pPr>
            <a:r>
              <a:rPr lang="en" sz="1550" dirty="0"/>
              <a:t>•If your child comes to breakfast club, this starts from </a:t>
            </a:r>
            <a:r>
              <a:rPr lang="en" sz="1550" b="1" dirty="0"/>
              <a:t>8am</a:t>
            </a:r>
            <a:r>
              <a:rPr lang="en" sz="1550" dirty="0"/>
              <a:t> onwards.</a:t>
            </a:r>
            <a:endParaRPr sz="1550" dirty="0"/>
          </a:p>
          <a:p>
            <a:pPr marL="0" lvl="0" indent="0" algn="l" rtl="0">
              <a:lnSpc>
                <a:spcPct val="90000"/>
              </a:lnSpc>
              <a:spcBef>
                <a:spcPts val="1000"/>
              </a:spcBef>
              <a:spcAft>
                <a:spcPts val="0"/>
              </a:spcAft>
              <a:buClr>
                <a:schemeClr val="dk1"/>
              </a:buClr>
              <a:buSzPct val="70967"/>
              <a:buFont typeface="Arial"/>
              <a:buNone/>
            </a:pPr>
            <a:r>
              <a:rPr lang="en" sz="1550" dirty="0"/>
              <a:t>•If someone other than you is picking up your child please let the office and me know in advance and ensure you have provided that person with your chosen </a:t>
            </a:r>
            <a:r>
              <a:rPr lang="en" sz="1550" b="1" dirty="0"/>
              <a:t>password</a:t>
            </a:r>
            <a:r>
              <a:rPr lang="en" sz="1550" dirty="0"/>
              <a:t>.</a:t>
            </a:r>
            <a:endParaRPr sz="1550" dirty="0"/>
          </a:p>
          <a:p>
            <a:pPr marL="0" lvl="0" indent="0" algn="l" rtl="0">
              <a:lnSpc>
                <a:spcPct val="90000"/>
              </a:lnSpc>
              <a:spcBef>
                <a:spcPts val="1000"/>
              </a:spcBef>
              <a:spcAft>
                <a:spcPts val="0"/>
              </a:spcAft>
              <a:buNone/>
            </a:pPr>
            <a:r>
              <a:rPr lang="en" sz="1550" dirty="0"/>
              <a:t>•If you are picking up your child during the school day, e.g for a medical appointment, please ensure that you </a:t>
            </a:r>
            <a:r>
              <a:rPr lang="en" sz="1550" b="1" dirty="0"/>
              <a:t>let the office know </a:t>
            </a:r>
            <a:r>
              <a:rPr lang="en" sz="1550" dirty="0"/>
              <a:t>and they will pass the message on to me.</a:t>
            </a:r>
            <a:endParaRPr sz="3000" dirty="0"/>
          </a:p>
        </p:txBody>
      </p:sp>
      <p:sp>
        <p:nvSpPr>
          <p:cNvPr id="125" name="Google Shape;125;p23"/>
          <p:cNvSpPr txBox="1"/>
          <p:nvPr/>
        </p:nvSpPr>
        <p:spPr>
          <a:xfrm>
            <a:off x="1431675" y="343300"/>
            <a:ext cx="6068100" cy="6003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 sz="2700"/>
              <a:t>Drop offs and pickups</a:t>
            </a:r>
            <a:endParaRPr sz="270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Google Shape;130;p24"/>
          <p:cNvSpPr txBox="1">
            <a:spLocks noGrp="1"/>
          </p:cNvSpPr>
          <p:nvPr>
            <p:ph type="ctrTitle"/>
          </p:nvPr>
        </p:nvSpPr>
        <p:spPr>
          <a:xfrm>
            <a:off x="311700" y="408818"/>
            <a:ext cx="8520600" cy="627025"/>
          </a:xfrm>
          <a:prstGeom prst="rect">
            <a:avLst/>
          </a:prstGeom>
        </p:spPr>
        <p:txBody>
          <a:bodyPr spcFirstLastPara="1" wrap="square" lIns="91425" tIns="91425" rIns="91425" bIns="91425" anchor="b" anchorCtr="0">
            <a:normAutofit fontScale="90000"/>
          </a:bodyPr>
          <a:lstStyle/>
          <a:p>
            <a:pPr marL="0" lvl="0" indent="0" algn="ctr" rtl="0">
              <a:spcBef>
                <a:spcPts val="0"/>
              </a:spcBef>
              <a:spcAft>
                <a:spcPts val="0"/>
              </a:spcAft>
              <a:buNone/>
            </a:pPr>
            <a:r>
              <a:rPr lang="en-GB" sz="3000" dirty="0"/>
              <a:t>What is happening this term?</a:t>
            </a:r>
            <a:endParaRPr sz="3000" dirty="0"/>
          </a:p>
        </p:txBody>
      </p:sp>
      <p:sp>
        <p:nvSpPr>
          <p:cNvPr id="131" name="Google Shape;131;p24"/>
          <p:cNvSpPr txBox="1">
            <a:spLocks noGrp="1"/>
          </p:cNvSpPr>
          <p:nvPr>
            <p:ph type="subTitle" idx="1"/>
          </p:nvPr>
        </p:nvSpPr>
        <p:spPr>
          <a:xfrm>
            <a:off x="311700" y="1262500"/>
            <a:ext cx="8520600" cy="1595000"/>
          </a:xfrm>
          <a:prstGeom prst="rect">
            <a:avLst/>
          </a:prstGeom>
        </p:spPr>
        <p:txBody>
          <a:bodyPr spcFirstLastPara="1" wrap="square" lIns="91425" tIns="91425" rIns="91425" bIns="91425" anchor="t" anchorCtr="0">
            <a:normAutofit fontScale="92500" lnSpcReduction="20000"/>
          </a:bodyPr>
          <a:lstStyle/>
          <a:p>
            <a:pPr marL="0" lvl="0" indent="0" algn="ctr" rtl="0">
              <a:spcBef>
                <a:spcPts val="0"/>
              </a:spcBef>
              <a:spcAft>
                <a:spcPts val="0"/>
              </a:spcAft>
              <a:buNone/>
            </a:pPr>
            <a:r>
              <a:rPr lang="en-GB" dirty="0">
                <a:solidFill>
                  <a:schemeClr val="tx1"/>
                </a:solidFill>
              </a:rPr>
              <a:t>WBST</a:t>
            </a:r>
          </a:p>
          <a:p>
            <a:pPr marL="0" lvl="0" indent="0" algn="ctr" rtl="0">
              <a:spcBef>
                <a:spcPts val="0"/>
              </a:spcBef>
              <a:spcAft>
                <a:spcPts val="0"/>
              </a:spcAft>
              <a:buNone/>
            </a:pPr>
            <a:r>
              <a:rPr lang="en-GB" dirty="0">
                <a:solidFill>
                  <a:schemeClr val="tx1"/>
                </a:solidFill>
              </a:rPr>
              <a:t>Pantomime</a:t>
            </a:r>
          </a:p>
          <a:p>
            <a:pPr marL="0" lvl="0" indent="0" algn="ctr" rtl="0">
              <a:spcBef>
                <a:spcPts val="0"/>
              </a:spcBef>
              <a:spcAft>
                <a:spcPts val="0"/>
              </a:spcAft>
              <a:buNone/>
            </a:pPr>
            <a:r>
              <a:rPr lang="en-GB" dirty="0">
                <a:solidFill>
                  <a:schemeClr val="tx1"/>
                </a:solidFill>
              </a:rPr>
              <a:t>11+</a:t>
            </a:r>
          </a:p>
          <a:p>
            <a:pPr marL="0" lvl="0" indent="0" algn="ctr" rtl="0">
              <a:spcBef>
                <a:spcPts val="0"/>
              </a:spcBef>
              <a:spcAft>
                <a:spcPts val="0"/>
              </a:spcAft>
              <a:buNone/>
            </a:pPr>
            <a:r>
              <a:rPr lang="en-GB" dirty="0">
                <a:solidFill>
                  <a:schemeClr val="tx1"/>
                </a:solidFill>
              </a:rPr>
              <a:t>Carol Service at the Church</a:t>
            </a:r>
            <a:endParaRPr dirty="0">
              <a:solidFill>
                <a:schemeClr val="tx1"/>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Google Shape;130;p24"/>
          <p:cNvSpPr txBox="1">
            <a:spLocks noGrp="1"/>
          </p:cNvSpPr>
          <p:nvPr>
            <p:ph type="ctrTitle"/>
          </p:nvPr>
        </p:nvSpPr>
        <p:spPr>
          <a:xfrm>
            <a:off x="311700" y="408818"/>
            <a:ext cx="8520600" cy="627025"/>
          </a:xfrm>
          <a:prstGeom prst="rect">
            <a:avLst/>
          </a:prstGeom>
        </p:spPr>
        <p:txBody>
          <a:bodyPr spcFirstLastPara="1" wrap="square" lIns="91425" tIns="91425" rIns="91425" bIns="91425" anchor="b" anchorCtr="0">
            <a:normAutofit fontScale="90000"/>
          </a:bodyPr>
          <a:lstStyle/>
          <a:p>
            <a:pPr marL="0" lvl="0" indent="0" algn="ctr" rtl="0">
              <a:spcBef>
                <a:spcPts val="0"/>
              </a:spcBef>
              <a:spcAft>
                <a:spcPts val="0"/>
              </a:spcAft>
              <a:buNone/>
            </a:pPr>
            <a:r>
              <a:rPr lang="en-GB" sz="3000" dirty="0"/>
              <a:t>What is happening this year?</a:t>
            </a:r>
            <a:endParaRPr sz="3000" dirty="0"/>
          </a:p>
        </p:txBody>
      </p:sp>
      <p:sp>
        <p:nvSpPr>
          <p:cNvPr id="131" name="Google Shape;131;p24"/>
          <p:cNvSpPr txBox="1">
            <a:spLocks noGrp="1"/>
          </p:cNvSpPr>
          <p:nvPr>
            <p:ph type="subTitle" idx="1"/>
          </p:nvPr>
        </p:nvSpPr>
        <p:spPr>
          <a:xfrm>
            <a:off x="311700" y="1262500"/>
            <a:ext cx="8520600" cy="15950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None/>
            </a:pPr>
            <a:r>
              <a:rPr lang="en-GB" dirty="0">
                <a:solidFill>
                  <a:schemeClr val="tx1"/>
                </a:solidFill>
              </a:rPr>
              <a:t>Longridge</a:t>
            </a:r>
          </a:p>
          <a:p>
            <a:pPr marL="0" lvl="0" indent="0" algn="ctr" rtl="0">
              <a:spcBef>
                <a:spcPts val="0"/>
              </a:spcBef>
              <a:spcAft>
                <a:spcPts val="0"/>
              </a:spcAft>
              <a:buNone/>
            </a:pPr>
            <a:r>
              <a:rPr lang="en-GB" dirty="0">
                <a:solidFill>
                  <a:schemeClr val="tx1"/>
                </a:solidFill>
              </a:rPr>
              <a:t>SATS</a:t>
            </a:r>
          </a:p>
          <a:p>
            <a:pPr marL="0" lvl="0" indent="0" algn="ctr" rtl="0">
              <a:spcBef>
                <a:spcPts val="0"/>
              </a:spcBef>
              <a:spcAft>
                <a:spcPts val="0"/>
              </a:spcAft>
              <a:buNone/>
            </a:pPr>
            <a:r>
              <a:rPr lang="en-GB" dirty="0">
                <a:solidFill>
                  <a:schemeClr val="tx1"/>
                </a:solidFill>
              </a:rPr>
              <a:t>Forest School</a:t>
            </a:r>
            <a:endParaRPr dirty="0">
              <a:solidFill>
                <a:schemeClr val="tx1"/>
              </a:solidFill>
            </a:endParaRPr>
          </a:p>
        </p:txBody>
      </p:sp>
    </p:spTree>
    <p:extLst>
      <p:ext uri="{BB962C8B-B14F-4D97-AF65-F5344CB8AC3E}">
        <p14:creationId xmlns:p14="http://schemas.microsoft.com/office/powerpoint/2010/main" val="4938676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Google Shape;130;p24"/>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p>
            <a:pPr marL="0" lvl="0" indent="0" algn="ctr" rtl="0">
              <a:spcBef>
                <a:spcPts val="0"/>
              </a:spcBef>
              <a:spcAft>
                <a:spcPts val="0"/>
              </a:spcAft>
              <a:buNone/>
            </a:pPr>
            <a:r>
              <a:rPr lang="en" sz="3000"/>
              <a:t>Attendance </a:t>
            </a:r>
            <a:endParaRPr sz="3000"/>
          </a:p>
          <a:p>
            <a:pPr marL="0" lvl="0" indent="0" algn="l" rtl="0">
              <a:spcBef>
                <a:spcPts val="0"/>
              </a:spcBef>
              <a:spcAft>
                <a:spcPts val="0"/>
              </a:spcAft>
              <a:buNone/>
            </a:pPr>
            <a:endParaRPr sz="3000"/>
          </a:p>
        </p:txBody>
      </p:sp>
      <p:sp>
        <p:nvSpPr>
          <p:cNvPr id="131" name="Google Shape;131;p24"/>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None/>
            </a:pPr>
            <a:endParaRPr/>
          </a:p>
        </p:txBody>
      </p:sp>
    </p:spTree>
    <p:extLst>
      <p:ext uri="{BB962C8B-B14F-4D97-AF65-F5344CB8AC3E}">
        <p14:creationId xmlns:p14="http://schemas.microsoft.com/office/powerpoint/2010/main" val="415695151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25"/>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p>
            <a:pPr marL="0" lvl="0" indent="0" algn="ctr" rtl="0">
              <a:spcBef>
                <a:spcPts val="0"/>
              </a:spcBef>
              <a:spcAft>
                <a:spcPts val="0"/>
              </a:spcAft>
              <a:buNone/>
            </a:pPr>
            <a:r>
              <a:rPr lang="en" sz="3000"/>
              <a:t>Communication</a:t>
            </a:r>
            <a:endParaRPr sz="3000"/>
          </a:p>
          <a:p>
            <a:pPr marL="0" lvl="0" indent="0" algn="ctr" rtl="0">
              <a:spcBef>
                <a:spcPts val="0"/>
              </a:spcBef>
              <a:spcAft>
                <a:spcPts val="0"/>
              </a:spcAft>
              <a:buNone/>
            </a:pPr>
            <a:r>
              <a:rPr lang="en" sz="3000"/>
              <a:t>Please call the office or speak to me after school. </a:t>
            </a:r>
            <a:endParaRPr sz="3000"/>
          </a:p>
          <a:p>
            <a:pPr marL="0" lvl="0" indent="0" algn="l" rtl="0">
              <a:spcBef>
                <a:spcPts val="0"/>
              </a:spcBef>
              <a:spcAft>
                <a:spcPts val="0"/>
              </a:spcAft>
              <a:buNone/>
            </a:pPr>
            <a:endParaRPr sz="3000"/>
          </a:p>
        </p:txBody>
      </p:sp>
      <p:sp>
        <p:nvSpPr>
          <p:cNvPr id="137" name="Google Shape;137;p25"/>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None/>
            </a:pPr>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41"/>
        <p:cNvGrpSpPr/>
        <p:nvPr/>
      </p:nvGrpSpPr>
      <p:grpSpPr>
        <a:xfrm>
          <a:off x="0" y="0"/>
          <a:ext cx="0" cy="0"/>
          <a:chOff x="0" y="0"/>
          <a:chExt cx="0" cy="0"/>
        </a:xfrm>
      </p:grpSpPr>
      <p:sp>
        <p:nvSpPr>
          <p:cNvPr id="142" name="Google Shape;142;p26"/>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fontScale="90000"/>
          </a:bodyPr>
          <a:lstStyle/>
          <a:p>
            <a:pPr marL="0" lvl="0" indent="0" algn="ctr" rtl="0">
              <a:spcBef>
                <a:spcPts val="0"/>
              </a:spcBef>
              <a:spcAft>
                <a:spcPts val="0"/>
              </a:spcAft>
              <a:buNone/>
            </a:pPr>
            <a:r>
              <a:rPr lang="en" sz="5300" dirty="0"/>
              <a:t>Responsibilities</a:t>
            </a:r>
            <a:endParaRPr sz="5300" dirty="0"/>
          </a:p>
          <a:p>
            <a:pPr marL="0" lvl="0" indent="0" algn="ctr" rtl="0">
              <a:spcBef>
                <a:spcPts val="0"/>
              </a:spcBef>
              <a:spcAft>
                <a:spcPts val="0"/>
              </a:spcAft>
              <a:buNone/>
            </a:pPr>
            <a:r>
              <a:rPr lang="en" sz="3000" dirty="0"/>
              <a:t>House Captains</a:t>
            </a:r>
            <a:br>
              <a:rPr lang="en" sz="3000" dirty="0"/>
            </a:br>
            <a:r>
              <a:rPr lang="en" sz="3000" dirty="0"/>
              <a:t>Various roles in the classroom and around the school.</a:t>
            </a:r>
            <a:endParaRPr sz="3000" dirty="0"/>
          </a:p>
        </p:txBody>
      </p:sp>
      <p:sp>
        <p:nvSpPr>
          <p:cNvPr id="143" name="Google Shape;143;p26"/>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None/>
            </a:pPr>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59"/>
        <p:cNvGrpSpPr/>
        <p:nvPr/>
      </p:nvGrpSpPr>
      <p:grpSpPr>
        <a:xfrm>
          <a:off x="0" y="0"/>
          <a:ext cx="0" cy="0"/>
          <a:chOff x="0" y="0"/>
          <a:chExt cx="0" cy="0"/>
        </a:xfrm>
      </p:grpSpPr>
      <p:sp>
        <p:nvSpPr>
          <p:cNvPr id="160" name="Google Shape;160;p29"/>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p>
            <a:pPr marL="0" lvl="0" indent="0" algn="ctr" rtl="0">
              <a:spcBef>
                <a:spcPts val="0"/>
              </a:spcBef>
              <a:spcAft>
                <a:spcPts val="0"/>
              </a:spcAft>
              <a:buNone/>
            </a:pPr>
            <a:r>
              <a:rPr lang="en" sz="3000"/>
              <a:t>Deadline: 31st October </a:t>
            </a:r>
            <a:endParaRPr sz="3000"/>
          </a:p>
        </p:txBody>
      </p:sp>
      <p:sp>
        <p:nvSpPr>
          <p:cNvPr id="161" name="Google Shape;161;p29"/>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None/>
            </a:pPr>
            <a:endParaRPr/>
          </a:p>
        </p:txBody>
      </p:sp>
      <p:pic>
        <p:nvPicPr>
          <p:cNvPr id="162" name="Google Shape;162;p29"/>
          <p:cNvPicPr preferRelativeResize="0"/>
          <p:nvPr/>
        </p:nvPicPr>
        <p:blipFill>
          <a:blip r:embed="rId3">
            <a:alphaModFix/>
          </a:blip>
          <a:stretch>
            <a:fillRect/>
          </a:stretch>
        </p:blipFill>
        <p:spPr>
          <a:xfrm>
            <a:off x="2064258" y="0"/>
            <a:ext cx="5015484" cy="5143500"/>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66"/>
        <p:cNvGrpSpPr/>
        <p:nvPr/>
      </p:nvGrpSpPr>
      <p:grpSpPr>
        <a:xfrm>
          <a:off x="0" y="0"/>
          <a:ext cx="0" cy="0"/>
          <a:chOff x="0" y="0"/>
          <a:chExt cx="0" cy="0"/>
        </a:xfrm>
      </p:grpSpPr>
      <p:sp>
        <p:nvSpPr>
          <p:cNvPr id="167" name="Google Shape;167;p30"/>
          <p:cNvSpPr txBox="1">
            <a:spLocks noGrp="1"/>
          </p:cNvSpPr>
          <p:nvPr>
            <p:ph type="ctrTitle"/>
          </p:nvPr>
        </p:nvSpPr>
        <p:spPr>
          <a:xfrm>
            <a:off x="311700" y="519150"/>
            <a:ext cx="8520600" cy="2052600"/>
          </a:xfrm>
          <a:prstGeom prst="rect">
            <a:avLst/>
          </a:prstGeom>
        </p:spPr>
        <p:txBody>
          <a:bodyPr spcFirstLastPara="1" wrap="square" lIns="91425" tIns="91425" rIns="91425" bIns="91425" anchor="b" anchorCtr="0">
            <a:normAutofit/>
          </a:bodyPr>
          <a:lstStyle/>
          <a:p>
            <a:pPr marL="0" lvl="0" indent="0" algn="ctr" rtl="0">
              <a:spcBef>
                <a:spcPts val="0"/>
              </a:spcBef>
              <a:spcAft>
                <a:spcPts val="0"/>
              </a:spcAft>
              <a:buNone/>
            </a:pPr>
            <a:r>
              <a:rPr lang="en" dirty="0"/>
              <a:t>Thank you for your time. Any questions?</a:t>
            </a:r>
            <a:endParaRPr dirty="0"/>
          </a:p>
        </p:txBody>
      </p:sp>
      <p:sp>
        <p:nvSpPr>
          <p:cNvPr id="168" name="Google Shape;168;p30"/>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None/>
            </a:pPr>
            <a:endParaRPr/>
          </a:p>
        </p:txBody>
      </p:sp>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CA2E65D600EAB4297E2654DA710E8DF" ma:contentTypeVersion="15" ma:contentTypeDescription="Create a new document." ma:contentTypeScope="" ma:versionID="585e983115dc8bb6a0c7ab9a9f5607d3">
  <xsd:schema xmlns:xsd="http://www.w3.org/2001/XMLSchema" xmlns:xs="http://www.w3.org/2001/XMLSchema" xmlns:p="http://schemas.microsoft.com/office/2006/metadata/properties" xmlns:ns2="f260e877-f858-411f-84c3-44b88c171aa4" xmlns:ns3="2d0e4ef2-355d-42b0-8c81-d0dc9a923004" targetNamespace="http://schemas.microsoft.com/office/2006/metadata/properties" ma:root="true" ma:fieldsID="9586d073f775c7f2b2a204d9ee97aca0" ns2:_="" ns3:_="">
    <xsd:import namespace="f260e877-f858-411f-84c3-44b88c171aa4"/>
    <xsd:import namespace="2d0e4ef2-355d-42b0-8c81-d0dc9a923004"/>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ObjectDetectorVersions" minOccurs="0"/>
                <xsd:element ref="ns3:lcf76f155ced4ddcb4097134ff3c332f" minOccurs="0"/>
                <xsd:element ref="ns2:TaxCatchAll" minOccurs="0"/>
                <xsd:element ref="ns3:MediaServiceDateTaken" minOccurs="0"/>
                <xsd:element ref="ns3:MediaServiceGenerationTime" minOccurs="0"/>
                <xsd:element ref="ns3:MediaServiceEventHashCode" minOccurs="0"/>
                <xsd:element ref="ns3:MediaServiceOCR" minOccurs="0"/>
                <xsd:element ref="ns3:MediaLengthInSeconds"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260e877-f858-411f-84c3-44b88c171aa4"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15" nillable="true" ma:displayName="Taxonomy Catch All Column" ma:hidden="true" ma:list="{aee96dae-9789-479f-8378-193267d8b299}" ma:internalName="TaxCatchAll" ma:showField="CatchAllData" ma:web="f260e877-f858-411f-84c3-44b88c171aa4">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2d0e4ef2-355d-42b0-8c81-d0dc9a923004"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lcf76f155ced4ddcb4097134ff3c332f" ma:index="14" nillable="true" ma:taxonomy="true" ma:internalName="lcf76f155ced4ddcb4097134ff3c332f" ma:taxonomyFieldName="MediaServiceImageTags" ma:displayName="Image Tags" ma:readOnly="false" ma:fieldId="{5cf76f15-5ced-4ddc-b409-7134ff3c332f}" ma:taxonomyMulti="true" ma:sspId="e40c2c7c-fa49-4322-9e62-f0934e23393c" ma:termSetId="09814cd3-568e-fe90-9814-8d621ff8fb84" ma:anchorId="fba54fb3-c3e1-fe81-a776-ca4b69148c4d" ma:open="true" ma:isKeyword="false">
      <xsd:complexType>
        <xsd:sequence>
          <xsd:element ref="pc:Terms" minOccurs="0" maxOccurs="1"/>
        </xsd:sequence>
      </xsd:complexType>
    </xsd:element>
    <xsd:element name="MediaServiceDateTaken" ma:index="16" nillable="true" ma:displayName="MediaServiceDateTaken" ma:hidden="true" ma:indexed="true" ma:internalName="MediaServiceDateTaken"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LengthInSeconds" ma:index="20" nillable="true" ma:displayName="MediaLengthInSeconds" ma:hidden="true" ma:internalName="MediaLengthInSeconds" ma:readOnly="true">
      <xsd:simpleType>
        <xsd:restriction base="dms:Unknown"/>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f260e877-f858-411f-84c3-44b88c171aa4" xsi:nil="true"/>
    <lcf76f155ced4ddcb4097134ff3c332f xmlns="2d0e4ef2-355d-42b0-8c81-d0dc9a923004">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237F7D4-C5A4-4924-9B74-2187B4A75E7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260e877-f858-411f-84c3-44b88c171aa4"/>
    <ds:schemaRef ds:uri="2d0e4ef2-355d-42b0-8c81-d0dc9a92300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380A8129-7404-46EA-A646-F4AF7CCFD19A}">
  <ds:schemaRefs>
    <ds:schemaRef ds:uri="http://schemas.microsoft.com/sharepoint/v3/contenttype/forms"/>
  </ds:schemaRefs>
</ds:datastoreItem>
</file>

<file path=customXml/itemProps3.xml><?xml version="1.0" encoding="utf-8"?>
<ds:datastoreItem xmlns:ds="http://schemas.openxmlformats.org/officeDocument/2006/customXml" ds:itemID="{A4F7B8EC-2C00-4969-B0D3-8A02A4321443}">
  <ds:schemaRefs>
    <ds:schemaRef ds:uri="http://schemas.openxmlformats.org/package/2006/metadata/core-properties"/>
    <ds:schemaRef ds:uri="f260e877-f858-411f-84c3-44b88c171aa4"/>
    <ds:schemaRef ds:uri="http://schemas.microsoft.com/office/2006/documentManagement/types"/>
    <ds:schemaRef ds:uri="http://purl.org/dc/elements/1.1/"/>
    <ds:schemaRef ds:uri="http://schemas.microsoft.com/office/2006/metadata/properties"/>
    <ds:schemaRef ds:uri="2d0e4ef2-355d-42b0-8c81-d0dc9a923004"/>
    <ds:schemaRef ds:uri="http://purl.org/dc/terms/"/>
    <ds:schemaRef ds:uri="http://schemas.microsoft.com/office/infopath/2007/PartnerControl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62</TotalTime>
  <Words>545</Words>
  <Application>Microsoft Office PowerPoint</Application>
  <PresentationFormat>On-screen Show (16:9)</PresentationFormat>
  <Paragraphs>68</Paragraphs>
  <Slides>19</Slides>
  <Notes>18</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19</vt:i4>
      </vt:variant>
    </vt:vector>
  </HeadingPairs>
  <TitlesOfParts>
    <vt:vector size="21" baseType="lpstr">
      <vt:lpstr>Arial</vt:lpstr>
      <vt:lpstr>Simple Light</vt:lpstr>
      <vt:lpstr>Oak Class Meet the teacher Year 5 and 6 Denham Village School</vt:lpstr>
      <vt:lpstr>PowerPoint Presentation</vt:lpstr>
      <vt:lpstr>Our Topics </vt:lpstr>
      <vt:lpstr>How is Upper Key Stage 2 different?</vt:lpstr>
      <vt:lpstr>Supporting your child Reading daily (at least 5 times a week)  Modelling Reading Discussing what they have been reading Ask your child to summarise Vocabulary Read to your child.</vt:lpstr>
      <vt:lpstr>Homework Spelling list Sumdog Homework to include: a maths sheet, reading comprehension, four spelling sentences and a GPS task Homework is handed out on Thursday to be handed in by Tuesday. The quality and presentation of homework is expected to be the same as we would expect in school. </vt:lpstr>
      <vt:lpstr>Behaviour</vt:lpstr>
      <vt:lpstr>PE Wednesday and Friday</vt:lpstr>
      <vt:lpstr>School Uniform Please check the link on the school website. PE kits </vt:lpstr>
      <vt:lpstr>What should my child bring to school?</vt:lpstr>
      <vt:lpstr>Water Bottles Children must also bring a water bottle to school everyday. They are stored near the sink. They can drink water in the classroom at appropriate times and take them outside at playtimes. </vt:lpstr>
      <vt:lpstr>Please ensure your child is on the playground ready to enter the classroom at 8:50am. The school day finishes at 3.30pm. •If your child comes to breakfast club, this starts from 8am onwards. •If someone other than you is picking up your child please let the office and me know in advance and ensure you have provided that person with your chosen password. •If you are picking up your child during the school day, e.g for a medical appointment, please ensure that you let the office know and they will pass the message on to me.</vt:lpstr>
      <vt:lpstr>What is happening this term?</vt:lpstr>
      <vt:lpstr>What is happening this year?</vt:lpstr>
      <vt:lpstr>Attendance  </vt:lpstr>
      <vt:lpstr>Communication Please call the office or speak to me after school.  </vt:lpstr>
      <vt:lpstr>Responsibilities House Captains Various roles in the classroom and around the school.</vt:lpstr>
      <vt:lpstr>Deadline: 31st October </vt:lpstr>
      <vt:lpstr>Thank you for your time. 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Oak Class Meet the teacher Year 6 Denham Village School</dc:title>
  <dc:creator>Vanessa Davis</dc:creator>
  <cp:lastModifiedBy>Seema Sharma</cp:lastModifiedBy>
  <cp:revision>11</cp:revision>
  <dcterms:modified xsi:type="dcterms:W3CDTF">2025-09-12T13:09:30Z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0x0101000CA2E65D600EAB4297E2654DA710E8DF</vt:lpwstr>
  </property>
  <property fmtid="{D5CDD505-2E9C-101B-9397-08002B2CF9AE}" pid="3" name="MediaServiceImageTags">
    <vt:lpwstr/>
  </property>
</Properties>
</file>