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76" r:id="rId4"/>
    <p:sldId id="258" r:id="rId5"/>
    <p:sldId id="275" r:id="rId6"/>
    <p:sldId id="274" r:id="rId7"/>
    <p:sldId id="265" r:id="rId8"/>
    <p:sldId id="266" r:id="rId9"/>
    <p:sldId id="267" r:id="rId10"/>
    <p:sldId id="270" r:id="rId11"/>
    <p:sldId id="271" r:id="rId12"/>
    <p:sldId id="272" r:id="rId13"/>
    <p:sldId id="273"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35" autoAdjust="0"/>
    <p:restoredTop sz="94660"/>
  </p:normalViewPr>
  <p:slideViewPr>
    <p:cSldViewPr snapToGrid="0">
      <p:cViewPr varScale="1">
        <p:scale>
          <a:sx n="66" d="100"/>
          <a:sy n="66" d="100"/>
        </p:scale>
        <p:origin x="668"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3B052-A59B-4AE3-A89A-E7748630C15B}"/>
              </a:ext>
            </a:extLst>
          </p:cNvPr>
          <p:cNvSpPr>
            <a:spLocks noGrp="1"/>
          </p:cNvSpPr>
          <p:nvPr>
            <p:ph type="ctrTitle"/>
          </p:nvPr>
        </p:nvSpPr>
        <p:spPr>
          <a:xfrm>
            <a:off x="1524000" y="1122363"/>
            <a:ext cx="9144000" cy="2387600"/>
          </a:xfrm>
        </p:spPr>
        <p:txBody>
          <a:bodyPr anchor="b"/>
          <a:lstStyle>
            <a:lvl1pPr algn="ctr">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FBDA9EC4-FEA9-41D2-BE8D-F709F01D37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E155CF-52F5-4879-B7F3-D05812AC4A6D}"/>
              </a:ext>
            </a:extLst>
          </p:cNvPr>
          <p:cNvSpPr>
            <a:spLocks noGrp="1"/>
          </p:cNvSpPr>
          <p:nvPr>
            <p:ph type="dt" sz="half" idx="10"/>
          </p:nvPr>
        </p:nvSpPr>
        <p:spPr/>
        <p:txBody>
          <a:bodyPr/>
          <a:lstStyle/>
          <a:p>
            <a:fld id="{073D55F9-11A3-4523-8F38-6BA37933791A}" type="datetime1">
              <a:rPr lang="en-US" smtClean="0"/>
              <a:t>6/20/2025</a:t>
            </a:fld>
            <a:endParaRPr lang="en-US"/>
          </a:p>
        </p:txBody>
      </p:sp>
      <p:sp>
        <p:nvSpPr>
          <p:cNvPr id="5" name="Footer Placeholder 4">
            <a:extLst>
              <a:ext uri="{FF2B5EF4-FFF2-40B4-BE49-F238E27FC236}">
                <a16:creationId xmlns:a16="http://schemas.microsoft.com/office/drawing/2014/main" id="{80D053AC-61ED-4C2F-90BF-D4A916545107}"/>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138B2ED7-A198-4613-B8C9-EE02BAE24FA4}"/>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2003336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98991-AEF1-4F19-AAB8-436EAD58C282}"/>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D25B44F-E7DA-40C6-8B44-71EAB6BDFC98}"/>
              </a:ext>
            </a:extLst>
          </p:cNvPr>
          <p:cNvSpPr>
            <a:spLocks noGrp="1"/>
          </p:cNvSpPr>
          <p:nvPr>
            <p:ph idx="1"/>
          </p:nvPr>
        </p:nvSpPr>
        <p:spPr/>
        <p:txBody>
          <a:bodyPr/>
          <a:lstStyle>
            <a:lvl1pPr marL="228600" indent="-228600">
              <a:buFont typeface="Arial" panose="020B0604020202020204" pitchFamily="34" charset="0"/>
              <a:buChar char="•"/>
              <a:defRPr/>
            </a:lvl1pPr>
            <a:lvl2pPr marL="228600" indent="-228600">
              <a:buFont typeface="Arial" panose="020B0604020202020204" pitchFamily="34" charset="0"/>
              <a:buChar char="•"/>
              <a:defRPr/>
            </a:lvl2pPr>
            <a:lvl3pPr marL="228600" indent="-228600">
              <a:buFont typeface="Arial" panose="020B0604020202020204" pitchFamily="34" charset="0"/>
              <a:buChar char="•"/>
              <a:defRPr/>
            </a:lvl3pPr>
            <a:lvl4pPr marL="228600" indent="-228600">
              <a:buFont typeface="Arial" panose="020B0604020202020204" pitchFamily="34" charset="0"/>
              <a:buChar char="•"/>
              <a:defRPr/>
            </a:lvl4pPr>
            <a:lvl5pPr marL="228600" indent="-228600">
              <a:buFont typeface="Arial" panose="020B0604020202020204" pitchFamily="34" charset="0"/>
              <a:buChar cha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1F71817-A045-48C0-975B-CBEF88E9561E}"/>
              </a:ext>
            </a:extLst>
          </p:cNvPr>
          <p:cNvSpPr>
            <a:spLocks noGrp="1"/>
          </p:cNvSpPr>
          <p:nvPr>
            <p:ph type="dt" sz="half" idx="10"/>
          </p:nvPr>
        </p:nvSpPr>
        <p:spPr/>
        <p:txBody>
          <a:bodyPr/>
          <a:lstStyle/>
          <a:p>
            <a:fld id="{1CB9D56B-6EBE-4E5F-99D9-2A3DBDF37D0A}" type="datetime1">
              <a:rPr lang="en-US" smtClean="0"/>
              <a:t>6/20/2025</a:t>
            </a:fld>
            <a:endParaRPr lang="en-US"/>
          </a:p>
        </p:txBody>
      </p:sp>
      <p:sp>
        <p:nvSpPr>
          <p:cNvPr id="5" name="Footer Placeholder 4">
            <a:extLst>
              <a:ext uri="{FF2B5EF4-FFF2-40B4-BE49-F238E27FC236}">
                <a16:creationId xmlns:a16="http://schemas.microsoft.com/office/drawing/2014/main" id="{B61C39F0-32D4-407C-8BCA-97F2D9E500C9}"/>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99CF4459-37B2-4F87-B508-DB04D4332067}"/>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14692260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BBD03-9D57-48E9-8B43-688B72997276}"/>
              </a:ext>
            </a:extLst>
          </p:cNvPr>
          <p:cNvSpPr>
            <a:spLocks noGrp="1"/>
          </p:cNvSpPr>
          <p:nvPr>
            <p:ph type="title"/>
          </p:nvPr>
        </p:nvSpPr>
        <p:spPr>
          <a:xfrm>
            <a:off x="457200" y="1709738"/>
            <a:ext cx="10890250" cy="2852737"/>
          </a:xfrm>
        </p:spPr>
        <p:txBody>
          <a:bodyPr anchor="b"/>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83F376C-8A2F-4BE5-9669-4A6DA21B771A}"/>
              </a:ext>
            </a:extLst>
          </p:cNvPr>
          <p:cNvSpPr>
            <a:spLocks noGrp="1"/>
          </p:cNvSpPr>
          <p:nvPr>
            <p:ph type="body" idx="1"/>
          </p:nvPr>
        </p:nvSpPr>
        <p:spPr>
          <a:xfrm>
            <a:off x="457200" y="4589463"/>
            <a:ext cx="10890250" cy="1500187"/>
          </a:xfrm>
        </p:spPr>
        <p:txBody>
          <a:bodyPr/>
          <a:lstStyle>
            <a:lvl1pPr marL="0" indent="0">
              <a:buNone/>
              <a:defRPr sz="2400">
                <a:solidFill>
                  <a:srgbClr val="FFFFFF"/>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654893-212E-4450-8F7A-27256B31F9FB}"/>
              </a:ext>
            </a:extLst>
          </p:cNvPr>
          <p:cNvSpPr>
            <a:spLocks noGrp="1"/>
          </p:cNvSpPr>
          <p:nvPr>
            <p:ph type="dt" sz="half" idx="10"/>
          </p:nvPr>
        </p:nvSpPr>
        <p:spPr/>
        <p:txBody>
          <a:bodyPr/>
          <a:lstStyle/>
          <a:p>
            <a:fld id="{8C33F3CA-C7E3-432D-9282-18F13836509A}" type="datetime1">
              <a:rPr lang="en-US" smtClean="0"/>
              <a:t>6/20/2025</a:t>
            </a:fld>
            <a:endParaRPr lang="en-US" dirty="0"/>
          </a:p>
        </p:txBody>
      </p:sp>
      <p:sp>
        <p:nvSpPr>
          <p:cNvPr id="5" name="Footer Placeholder 4">
            <a:extLst>
              <a:ext uri="{FF2B5EF4-FFF2-40B4-BE49-F238E27FC236}">
                <a16:creationId xmlns:a16="http://schemas.microsoft.com/office/drawing/2014/main" id="{600E881A-3958-44A9-9EDB-D86F4E4144C0}"/>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CFEDBC4F-D9B8-4BFA-BE4F-D4B9B739D1BA}"/>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31809526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C8777-C460-4649-8822-CA943386D06D}"/>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FDF69E6-1094-437B-AA7E-0E21B7136CCA}"/>
              </a:ext>
            </a:extLst>
          </p:cNvPr>
          <p:cNvSpPr>
            <a:spLocks noGrp="1"/>
          </p:cNvSpPr>
          <p:nvPr>
            <p:ph sz="half" idx="1"/>
          </p:nvPr>
        </p:nvSpPr>
        <p:spPr>
          <a:xfrm>
            <a:off x="457200" y="1825625"/>
            <a:ext cx="5562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C20BC963-4591-4BE3-AE63-4999A13C505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504D5BB-DB84-4266-9B4F-E65CCFE5B310}"/>
              </a:ext>
            </a:extLst>
          </p:cNvPr>
          <p:cNvSpPr>
            <a:spLocks noGrp="1"/>
          </p:cNvSpPr>
          <p:nvPr>
            <p:ph type="dt" sz="half" idx="10"/>
          </p:nvPr>
        </p:nvSpPr>
        <p:spPr/>
        <p:txBody>
          <a:bodyPr/>
          <a:lstStyle/>
          <a:p>
            <a:fld id="{75BE9C62-1337-40B8-BA50-E9F4861DB4BC}" type="datetime1">
              <a:rPr lang="en-US" smtClean="0"/>
              <a:t>6/20/2025</a:t>
            </a:fld>
            <a:endParaRPr lang="en-US"/>
          </a:p>
        </p:txBody>
      </p:sp>
      <p:sp>
        <p:nvSpPr>
          <p:cNvPr id="6" name="Footer Placeholder 5">
            <a:extLst>
              <a:ext uri="{FF2B5EF4-FFF2-40B4-BE49-F238E27FC236}">
                <a16:creationId xmlns:a16="http://schemas.microsoft.com/office/drawing/2014/main" id="{891A99B5-D493-4AB1-AF24-6660540D56AD}"/>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FE178D0-5F1E-43FA-B447-53501EDD17C0}"/>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30637882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C85CC-8D2B-4219-A2A4-1625A02DFEC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D6143C8-1CF7-440E-99A3-0527314598C6}"/>
              </a:ext>
            </a:extLst>
          </p:cNvPr>
          <p:cNvSpPr>
            <a:spLocks noGrp="1"/>
          </p:cNvSpPr>
          <p:nvPr>
            <p:ph type="body" idx="1"/>
          </p:nvPr>
        </p:nvSpPr>
        <p:spPr>
          <a:xfrm>
            <a:off x="839788" y="1820863"/>
            <a:ext cx="5157787" cy="1150937"/>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EEFF5CA-4662-4430-80C7-99CD7D66C9CF}"/>
              </a:ext>
            </a:extLst>
          </p:cNvPr>
          <p:cNvSpPr>
            <a:spLocks noGrp="1"/>
          </p:cNvSpPr>
          <p:nvPr>
            <p:ph sz="half" idx="2"/>
          </p:nvPr>
        </p:nvSpPr>
        <p:spPr>
          <a:xfrm>
            <a:off x="839788" y="3101975"/>
            <a:ext cx="5157787" cy="30876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76CB5B7-DC23-41CE-872B-E25BD64F84A5}"/>
              </a:ext>
            </a:extLst>
          </p:cNvPr>
          <p:cNvSpPr>
            <a:spLocks noGrp="1"/>
          </p:cNvSpPr>
          <p:nvPr>
            <p:ph type="body" sz="quarter" idx="3"/>
          </p:nvPr>
        </p:nvSpPr>
        <p:spPr>
          <a:xfrm>
            <a:off x="6172200" y="1820863"/>
            <a:ext cx="5183188" cy="1150937"/>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DF7633C-C24D-4947-979C-132B3AC405A8}"/>
              </a:ext>
            </a:extLst>
          </p:cNvPr>
          <p:cNvSpPr>
            <a:spLocks noGrp="1"/>
          </p:cNvSpPr>
          <p:nvPr>
            <p:ph sz="quarter" idx="4"/>
          </p:nvPr>
        </p:nvSpPr>
        <p:spPr>
          <a:xfrm>
            <a:off x="6172200" y="3101975"/>
            <a:ext cx="5183188" cy="30876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CE8A46E1-3934-4807-900F-CA7A4D8D66B3}"/>
              </a:ext>
            </a:extLst>
          </p:cNvPr>
          <p:cNvSpPr>
            <a:spLocks noGrp="1"/>
          </p:cNvSpPr>
          <p:nvPr>
            <p:ph type="dt" sz="half" idx="10"/>
          </p:nvPr>
        </p:nvSpPr>
        <p:spPr/>
        <p:txBody>
          <a:bodyPr/>
          <a:lstStyle/>
          <a:p>
            <a:fld id="{47C195EB-2DA3-4B24-8725-19BC22A7BE50}" type="datetime1">
              <a:rPr lang="en-US" smtClean="0"/>
              <a:t>6/20/2025</a:t>
            </a:fld>
            <a:endParaRPr lang="en-US"/>
          </a:p>
        </p:txBody>
      </p:sp>
      <p:sp>
        <p:nvSpPr>
          <p:cNvPr id="8" name="Footer Placeholder 7">
            <a:extLst>
              <a:ext uri="{FF2B5EF4-FFF2-40B4-BE49-F238E27FC236}">
                <a16:creationId xmlns:a16="http://schemas.microsoft.com/office/drawing/2014/main" id="{4BC9C6EA-1549-4601-8226-E5C43469CAFE}"/>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F3658246-003D-4024-9F4B-BA3BD3FBFFBC}"/>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27408354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2DD4C-BFBC-4087-B94C-4DD0690E838E}"/>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BEB9D434-8228-4C7F-B520-14121EBC903B}"/>
              </a:ext>
            </a:extLst>
          </p:cNvPr>
          <p:cNvSpPr>
            <a:spLocks noGrp="1"/>
          </p:cNvSpPr>
          <p:nvPr>
            <p:ph type="dt" sz="half" idx="10"/>
          </p:nvPr>
        </p:nvSpPr>
        <p:spPr/>
        <p:txBody>
          <a:bodyPr/>
          <a:lstStyle/>
          <a:p>
            <a:fld id="{F4E237E6-0076-4915-A5A8-B7C11FA4F374}" type="datetime1">
              <a:rPr lang="en-US" smtClean="0"/>
              <a:t>6/20/2025</a:t>
            </a:fld>
            <a:endParaRPr lang="en-US"/>
          </a:p>
        </p:txBody>
      </p:sp>
      <p:sp>
        <p:nvSpPr>
          <p:cNvPr id="4" name="Footer Placeholder 3">
            <a:extLst>
              <a:ext uri="{FF2B5EF4-FFF2-40B4-BE49-F238E27FC236}">
                <a16:creationId xmlns:a16="http://schemas.microsoft.com/office/drawing/2014/main" id="{997B89BD-A70A-48D2-A3D9-DB2C0DB123B4}"/>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B4ACF4EF-5A2A-4A47-81DF-80CB513060F6}"/>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17742511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a:lstStyle/>
          <a:p>
            <a:fld id="{3505F58F-C0B5-422A-8E5A-6B99E5D80F0A}" type="datetime1">
              <a:rPr lang="en-US" smtClean="0"/>
              <a:t>6/20/2025</a:t>
            </a:fld>
            <a:endParaRPr lang="en-US"/>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6731081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010DAA-DDE3-4C9C-8171-385A3DAC81CF}"/>
              </a:ext>
            </a:extLst>
          </p:cNvPr>
          <p:cNvSpPr>
            <a:spLocks noGrp="1"/>
          </p:cNvSpPr>
          <p:nvPr>
            <p:ph type="title"/>
          </p:nvPr>
        </p:nvSpPr>
        <p:spPr>
          <a:xfrm>
            <a:off x="839788" y="685800"/>
            <a:ext cx="3932237" cy="1981200"/>
          </a:xfrm>
        </p:spPr>
        <p:txBody>
          <a:bodyPr anchor="b"/>
          <a:lstStyle>
            <a:lvl1pPr>
              <a:defRPr sz="4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AF73DB2-BD72-4F5E-9CA2-197343A0908A}"/>
              </a:ext>
            </a:extLst>
          </p:cNvPr>
          <p:cNvSpPr>
            <a:spLocks noGrp="1"/>
          </p:cNvSpPr>
          <p:nvPr>
            <p:ph idx="1"/>
          </p:nvPr>
        </p:nvSpPr>
        <p:spPr>
          <a:xfrm>
            <a:off x="5183188" y="685801"/>
            <a:ext cx="6172200" cy="51752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71F01536-2B0A-42A2-827E-2EB2C324A5FE}"/>
              </a:ext>
            </a:extLst>
          </p:cNvPr>
          <p:cNvSpPr>
            <a:spLocks noGrp="1"/>
          </p:cNvSpPr>
          <p:nvPr>
            <p:ph type="body" sz="half" idx="2"/>
          </p:nvPr>
        </p:nvSpPr>
        <p:spPr>
          <a:xfrm>
            <a:off x="839788" y="2971800"/>
            <a:ext cx="3932237" cy="2897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722CD09-61EF-4733-831C-5B133DAE1F4C}"/>
              </a:ext>
            </a:extLst>
          </p:cNvPr>
          <p:cNvSpPr>
            <a:spLocks noGrp="1"/>
          </p:cNvSpPr>
          <p:nvPr>
            <p:ph type="dt" sz="half" idx="10"/>
          </p:nvPr>
        </p:nvSpPr>
        <p:spPr/>
        <p:txBody>
          <a:bodyPr/>
          <a:lstStyle/>
          <a:p>
            <a:fld id="{7565E655-9687-48DF-A33F-F8824CCCB5D1}" type="datetime1">
              <a:rPr lang="en-US" smtClean="0"/>
              <a:t>6/20/2025</a:t>
            </a:fld>
            <a:endParaRPr lang="en-US"/>
          </a:p>
        </p:txBody>
      </p:sp>
      <p:sp>
        <p:nvSpPr>
          <p:cNvPr id="6" name="Footer Placeholder 5">
            <a:extLst>
              <a:ext uri="{FF2B5EF4-FFF2-40B4-BE49-F238E27FC236}">
                <a16:creationId xmlns:a16="http://schemas.microsoft.com/office/drawing/2014/main" id="{5B109FCF-96E4-4EBF-AAFB-5E9AD22A68AE}"/>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79E381A6-E580-49A4-989C-EF4A54F83B45}"/>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25787458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CCFA6E-F719-4613-8815-591471E722E5}"/>
              </a:ext>
            </a:extLst>
          </p:cNvPr>
          <p:cNvSpPr>
            <a:spLocks noGrp="1"/>
          </p:cNvSpPr>
          <p:nvPr>
            <p:ph type="title"/>
          </p:nvPr>
        </p:nvSpPr>
        <p:spPr>
          <a:xfrm>
            <a:off x="839788" y="685800"/>
            <a:ext cx="3932237" cy="2209799"/>
          </a:xfrm>
        </p:spPr>
        <p:txBody>
          <a:bodyPr anchor="b"/>
          <a:lstStyle>
            <a:lvl1pPr>
              <a:defRPr sz="44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654384F3-CDE0-4329-B76D-45AAC94B04A8}"/>
              </a:ext>
            </a:extLst>
          </p:cNvPr>
          <p:cNvSpPr>
            <a:spLocks noGrp="1"/>
          </p:cNvSpPr>
          <p:nvPr>
            <p:ph type="pic" idx="1"/>
          </p:nvPr>
        </p:nvSpPr>
        <p:spPr>
          <a:xfrm>
            <a:off x="5183188" y="685801"/>
            <a:ext cx="6172200" cy="5175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79A9D7EB-40DA-460F-A48A-3E6D5E5612E7}"/>
              </a:ext>
            </a:extLst>
          </p:cNvPr>
          <p:cNvSpPr>
            <a:spLocks noGrp="1"/>
          </p:cNvSpPr>
          <p:nvPr>
            <p:ph type="body" sz="half" idx="2"/>
          </p:nvPr>
        </p:nvSpPr>
        <p:spPr>
          <a:xfrm>
            <a:off x="839788" y="2971800"/>
            <a:ext cx="3932237" cy="2897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E56944C-E229-457E-868E-C48FF47DA37A}"/>
              </a:ext>
            </a:extLst>
          </p:cNvPr>
          <p:cNvSpPr>
            <a:spLocks noGrp="1"/>
          </p:cNvSpPr>
          <p:nvPr>
            <p:ph type="dt" sz="half" idx="10"/>
          </p:nvPr>
        </p:nvSpPr>
        <p:spPr/>
        <p:txBody>
          <a:bodyPr/>
          <a:lstStyle/>
          <a:p>
            <a:fld id="{B97FD56A-AAB8-4544-A495-D0645413C9E3}" type="datetime1">
              <a:rPr lang="en-US" smtClean="0"/>
              <a:t>6/20/2025</a:t>
            </a:fld>
            <a:endParaRPr lang="en-US"/>
          </a:p>
        </p:txBody>
      </p:sp>
      <p:sp>
        <p:nvSpPr>
          <p:cNvPr id="6" name="Footer Placeholder 5">
            <a:extLst>
              <a:ext uri="{FF2B5EF4-FFF2-40B4-BE49-F238E27FC236}">
                <a16:creationId xmlns:a16="http://schemas.microsoft.com/office/drawing/2014/main" id="{CC7115FE-359F-46EA-A3C8-0D18544E34AD}"/>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5165D17-3010-4FF5-9071-5CCD3E6995D6}"/>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23076698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B47DD-81F8-4128-9E50-04A9F2D3DCD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56564D1-2B83-4C0F-ACBA-E91472C50A3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6FA1D7D-D2EC-4ADB-9C65-191DEC82DDF4}"/>
              </a:ext>
            </a:extLst>
          </p:cNvPr>
          <p:cNvSpPr>
            <a:spLocks noGrp="1"/>
          </p:cNvSpPr>
          <p:nvPr>
            <p:ph type="dt" sz="half" idx="10"/>
          </p:nvPr>
        </p:nvSpPr>
        <p:spPr/>
        <p:txBody>
          <a:bodyPr/>
          <a:lstStyle/>
          <a:p>
            <a:fld id="{0B4E757A-3EC2-4683-9080-1A460C37C843}" type="datetime1">
              <a:rPr lang="en-US" smtClean="0"/>
              <a:t>6/20/2025</a:t>
            </a:fld>
            <a:endParaRPr lang="en-US"/>
          </a:p>
        </p:txBody>
      </p:sp>
      <p:sp>
        <p:nvSpPr>
          <p:cNvPr id="5" name="Footer Placeholder 4">
            <a:extLst>
              <a:ext uri="{FF2B5EF4-FFF2-40B4-BE49-F238E27FC236}">
                <a16:creationId xmlns:a16="http://schemas.microsoft.com/office/drawing/2014/main" id="{534CB571-86F9-474A-826A-75CC21C8832B}"/>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A1384F5F-50E6-4BB9-B848-EE2302C02ABE}"/>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21850782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3F08DF-1C0D-4F53-A3AB-95D7B55FA06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C0D3BBD-C494-4E94-B189-319802A93E3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63C0BD9-4BED-43D3-852F-B74B949A2287}"/>
              </a:ext>
            </a:extLst>
          </p:cNvPr>
          <p:cNvSpPr>
            <a:spLocks noGrp="1"/>
          </p:cNvSpPr>
          <p:nvPr>
            <p:ph type="dt" sz="half" idx="10"/>
          </p:nvPr>
        </p:nvSpPr>
        <p:spPr>
          <a:xfrm>
            <a:off x="523539" y="6324600"/>
            <a:ext cx="2560220" cy="365125"/>
          </a:xfrm>
        </p:spPr>
        <p:txBody>
          <a:bodyPr/>
          <a:lstStyle/>
          <a:p>
            <a:fld id="{5CC8096C-64ED-4153-A483-5C02E44AD5C3}" type="datetime1">
              <a:rPr lang="en-US" smtClean="0"/>
              <a:t>6/20/2025</a:t>
            </a:fld>
            <a:endParaRPr lang="en-US" dirty="0"/>
          </a:p>
        </p:txBody>
      </p:sp>
      <p:sp>
        <p:nvSpPr>
          <p:cNvPr id="5" name="Footer Placeholder 4">
            <a:extLst>
              <a:ext uri="{FF2B5EF4-FFF2-40B4-BE49-F238E27FC236}">
                <a16:creationId xmlns:a16="http://schemas.microsoft.com/office/drawing/2014/main" id="{BB7811DC-C725-4462-B622-DB96A8987673}"/>
              </a:ext>
            </a:extLst>
          </p:cNvPr>
          <p:cNvSpPr>
            <a:spLocks noGrp="1"/>
          </p:cNvSpPr>
          <p:nvPr>
            <p:ph type="ftr" sz="quarter" idx="11"/>
          </p:nvPr>
        </p:nvSpPr>
        <p:spPr>
          <a:xfrm>
            <a:off x="4267200" y="6319838"/>
            <a:ext cx="3982781" cy="365125"/>
          </a:xfrm>
        </p:spPr>
        <p:txBody>
          <a:bodyPr/>
          <a:lstStyle/>
          <a:p>
            <a:r>
              <a:rPr lang="en-US"/>
              <a:t>Sample Footer Text</a:t>
            </a:r>
          </a:p>
        </p:txBody>
      </p:sp>
      <p:sp>
        <p:nvSpPr>
          <p:cNvPr id="6" name="Slide Number Placeholder 5">
            <a:extLst>
              <a:ext uri="{FF2B5EF4-FFF2-40B4-BE49-F238E27FC236}">
                <a16:creationId xmlns:a16="http://schemas.microsoft.com/office/drawing/2014/main" id="{67C42D06-438F-4150-9238-E2FAEE5E28D9}"/>
              </a:ext>
            </a:extLst>
          </p:cNvPr>
          <p:cNvSpPr>
            <a:spLocks noGrp="1"/>
          </p:cNvSpPr>
          <p:nvPr>
            <p:ph type="sldNum" sz="quarter" idx="12"/>
          </p:nvPr>
        </p:nvSpPr>
        <p:spPr/>
        <p:txBody>
          <a:bodyPr/>
          <a:lstStyle/>
          <a:p>
            <a:fld id="{11A71338-8BA2-4C79-A6C5-5A8E30081D0C}" type="slidenum">
              <a:rPr lang="en-US" smtClean="0"/>
              <a:t>‹#›</a:t>
            </a:fld>
            <a:endParaRPr lang="en-US"/>
          </a:p>
        </p:txBody>
      </p:sp>
    </p:spTree>
    <p:extLst>
      <p:ext uri="{BB962C8B-B14F-4D97-AF65-F5344CB8AC3E}">
        <p14:creationId xmlns:p14="http://schemas.microsoft.com/office/powerpoint/2010/main" val="26227041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5" name="Rectangle 114">
            <a:extLst>
              <a:ext uri="{FF2B5EF4-FFF2-40B4-BE49-F238E27FC236}">
                <a16:creationId xmlns:a16="http://schemas.microsoft.com/office/drawing/2014/main" id="{A4798C7F-C8CA-4799-BF37-3AB4642CDB66}"/>
              </a:ext>
            </a:extLst>
          </p:cNvPr>
          <p:cNvSpPr/>
          <p:nvPr/>
        </p:nvSpPr>
        <p:spPr>
          <a:xfrm>
            <a:off x="0" y="0"/>
            <a:ext cx="12188952"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80" name="Group 79">
            <a:extLst>
              <a:ext uri="{FF2B5EF4-FFF2-40B4-BE49-F238E27FC236}">
                <a16:creationId xmlns:a16="http://schemas.microsoft.com/office/drawing/2014/main" id="{87F0794B-55D3-4D2D-BDE7-4688ED321E42}"/>
              </a:ext>
            </a:extLst>
          </p:cNvPr>
          <p:cNvGrpSpPr/>
          <p:nvPr/>
        </p:nvGrpSpPr>
        <p:grpSpPr>
          <a:xfrm>
            <a:off x="-11413" y="0"/>
            <a:ext cx="12214827" cy="6858000"/>
            <a:chOff x="-6214" y="-1"/>
            <a:chExt cx="12214827" cy="6858000"/>
          </a:xfrm>
        </p:grpSpPr>
        <p:cxnSp>
          <p:nvCxnSpPr>
            <p:cNvPr id="81" name="Straight Connector 80">
              <a:extLst>
                <a:ext uri="{FF2B5EF4-FFF2-40B4-BE49-F238E27FC236}">
                  <a16:creationId xmlns:a16="http://schemas.microsoft.com/office/drawing/2014/main" id="{BE4C795B-1813-4CC6-B03F-8DD130BEAABD}"/>
                </a:ext>
              </a:extLst>
            </p:cNvPr>
            <p:cNvCxnSpPr>
              <a:cxnSpLocks/>
            </p:cNvCxnSpPr>
            <p:nvPr/>
          </p:nvCxnSpPr>
          <p:spPr>
            <a:xfrm>
              <a:off x="-6214" y="6686283"/>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E0F4C04D-5CD8-446B-BE3D-257172E6E4CB}"/>
                </a:ext>
              </a:extLst>
            </p:cNvPr>
            <p:cNvCxnSpPr>
              <a:cxnSpLocks/>
            </p:cNvCxnSpPr>
            <p:nvPr/>
          </p:nvCxnSpPr>
          <p:spPr>
            <a:xfrm>
              <a:off x="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FDDC802E-606F-4F39-84B6-90DF0FE54461}"/>
                </a:ext>
              </a:extLst>
            </p:cNvPr>
            <p:cNvCxnSpPr>
              <a:cxnSpLocks/>
            </p:cNvCxnSpPr>
            <p:nvPr/>
          </p:nvCxnSpPr>
          <p:spPr>
            <a:xfrm>
              <a:off x="1199325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2C5B0C75-0136-4A39-9AB6-0F02C4527810}"/>
                </a:ext>
              </a:extLst>
            </p:cNvPr>
            <p:cNvCxnSpPr>
              <a:cxnSpLocks/>
            </p:cNvCxnSpPr>
            <p:nvPr/>
          </p:nvCxnSpPr>
          <p:spPr>
            <a:xfrm>
              <a:off x="19252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C5ED2B52-3D40-46DE-8B54-99A4071578D8}"/>
                </a:ext>
              </a:extLst>
            </p:cNvPr>
            <p:cNvCxnSpPr>
              <a:cxnSpLocks/>
            </p:cNvCxnSpPr>
            <p:nvPr/>
          </p:nvCxnSpPr>
          <p:spPr>
            <a:xfrm>
              <a:off x="119196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18BCEC75-1B6B-45B2-8041-8D933FCF60F5}"/>
                </a:ext>
              </a:extLst>
            </p:cNvPr>
            <p:cNvCxnSpPr>
              <a:cxnSpLocks/>
            </p:cNvCxnSpPr>
            <p:nvPr/>
          </p:nvCxnSpPr>
          <p:spPr>
            <a:xfrm>
              <a:off x="219140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6A2FC789-056A-43CC-807E-4262CDC3E0F5}"/>
                </a:ext>
              </a:extLst>
            </p:cNvPr>
            <p:cNvCxnSpPr>
              <a:cxnSpLocks/>
            </p:cNvCxnSpPr>
            <p:nvPr/>
          </p:nvCxnSpPr>
          <p:spPr>
            <a:xfrm>
              <a:off x="319084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48C32FD3-76B0-40E7-89F2-E9C523210AF4}"/>
                </a:ext>
              </a:extLst>
            </p:cNvPr>
            <p:cNvCxnSpPr>
              <a:cxnSpLocks/>
            </p:cNvCxnSpPr>
            <p:nvPr/>
          </p:nvCxnSpPr>
          <p:spPr>
            <a:xfrm>
              <a:off x="419028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B82E9447-8362-426C-840A-B6F2231F7BCC}"/>
                </a:ext>
              </a:extLst>
            </p:cNvPr>
            <p:cNvCxnSpPr>
              <a:cxnSpLocks/>
            </p:cNvCxnSpPr>
            <p:nvPr/>
          </p:nvCxnSpPr>
          <p:spPr>
            <a:xfrm>
              <a:off x="518971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2F141DC8-83CE-4C21-A5BA-E2FFF3D866EF}"/>
                </a:ext>
              </a:extLst>
            </p:cNvPr>
            <p:cNvCxnSpPr>
              <a:cxnSpLocks/>
            </p:cNvCxnSpPr>
            <p:nvPr/>
          </p:nvCxnSpPr>
          <p:spPr>
            <a:xfrm>
              <a:off x="618915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512A697C-ECBC-40A9-AC69-BF96A34B91AF}"/>
                </a:ext>
              </a:extLst>
            </p:cNvPr>
            <p:cNvCxnSpPr>
              <a:cxnSpLocks/>
            </p:cNvCxnSpPr>
            <p:nvPr/>
          </p:nvCxnSpPr>
          <p:spPr>
            <a:xfrm>
              <a:off x="7188594"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D2E988AF-5EFB-43D3-B93F-6E4F41A2C90B}"/>
                </a:ext>
              </a:extLst>
            </p:cNvPr>
            <p:cNvCxnSpPr>
              <a:cxnSpLocks/>
            </p:cNvCxnSpPr>
            <p:nvPr/>
          </p:nvCxnSpPr>
          <p:spPr>
            <a:xfrm>
              <a:off x="8188032"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6B312C1B-AAE2-4A6D-ACC7-ABAA75D42854}"/>
                </a:ext>
              </a:extLst>
            </p:cNvPr>
            <p:cNvCxnSpPr>
              <a:cxnSpLocks/>
            </p:cNvCxnSpPr>
            <p:nvPr/>
          </p:nvCxnSpPr>
          <p:spPr>
            <a:xfrm>
              <a:off x="9187470"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57B96146-61DA-44D6-A9DF-6DB41FCF2D80}"/>
                </a:ext>
              </a:extLst>
            </p:cNvPr>
            <p:cNvCxnSpPr>
              <a:cxnSpLocks/>
            </p:cNvCxnSpPr>
            <p:nvPr/>
          </p:nvCxnSpPr>
          <p:spPr>
            <a:xfrm>
              <a:off x="10186908"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6B33F93D-4439-46EE-97C4-9CECAAFDCF60}"/>
                </a:ext>
              </a:extLst>
            </p:cNvPr>
            <p:cNvCxnSpPr>
              <a:cxnSpLocks/>
            </p:cNvCxnSpPr>
            <p:nvPr/>
          </p:nvCxnSpPr>
          <p:spPr>
            <a:xfrm>
              <a:off x="1118634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5914B275-A3D7-4BA4-B8CB-E7657100F3AD}"/>
                </a:ext>
              </a:extLst>
            </p:cNvPr>
            <p:cNvCxnSpPr>
              <a:cxnSpLocks/>
            </p:cNvCxnSpPr>
            <p:nvPr/>
          </p:nvCxnSpPr>
          <p:spPr>
            <a:xfrm>
              <a:off x="12185786" y="-1"/>
              <a:ext cx="0" cy="685800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BD26EF3B-FBE7-4D57-8E01-553F50734A68}"/>
                </a:ext>
              </a:extLst>
            </p:cNvPr>
            <p:cNvCxnSpPr>
              <a:cxnSpLocks/>
            </p:cNvCxnSpPr>
            <p:nvPr/>
          </p:nvCxnSpPr>
          <p:spPr>
            <a:xfrm>
              <a:off x="0" y="1717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6CC1E671-BA54-4B31-9A2E-8F50BC57A260}"/>
                </a:ext>
              </a:extLst>
            </p:cNvPr>
            <p:cNvCxnSpPr>
              <a:cxnSpLocks/>
            </p:cNvCxnSpPr>
            <p:nvPr/>
          </p:nvCxnSpPr>
          <p:spPr>
            <a:xfrm>
              <a:off x="0" y="72890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16:creationId xmlns:a16="http://schemas.microsoft.com/office/drawing/2014/main" id="{A836A704-3624-4ABF-9A67-0F52C2F3EFBF}"/>
                </a:ext>
              </a:extLst>
            </p:cNvPr>
            <p:cNvCxnSpPr>
              <a:cxnSpLocks/>
            </p:cNvCxnSpPr>
            <p:nvPr/>
          </p:nvCxnSpPr>
          <p:spPr>
            <a:xfrm>
              <a:off x="0" y="128609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5FDC385D-BA34-481F-A991-A776E0B19301}"/>
                </a:ext>
              </a:extLst>
            </p:cNvPr>
            <p:cNvCxnSpPr>
              <a:cxnSpLocks/>
            </p:cNvCxnSpPr>
            <p:nvPr/>
          </p:nvCxnSpPr>
          <p:spPr>
            <a:xfrm>
              <a:off x="0" y="184328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F1EF033A-D8FB-416B-AE51-4E098A27D68C}"/>
                </a:ext>
              </a:extLst>
            </p:cNvPr>
            <p:cNvCxnSpPr>
              <a:cxnSpLocks/>
            </p:cNvCxnSpPr>
            <p:nvPr/>
          </p:nvCxnSpPr>
          <p:spPr>
            <a:xfrm>
              <a:off x="0" y="240047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17C17B48-F458-4E9B-9331-56FCDC5B6AB2}"/>
                </a:ext>
              </a:extLst>
            </p:cNvPr>
            <p:cNvCxnSpPr>
              <a:cxnSpLocks/>
            </p:cNvCxnSpPr>
            <p:nvPr/>
          </p:nvCxnSpPr>
          <p:spPr>
            <a:xfrm>
              <a:off x="0" y="295766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07E44A4B-D453-46F0-A83D-AF0B33D5C59F}"/>
                </a:ext>
              </a:extLst>
            </p:cNvPr>
            <p:cNvCxnSpPr>
              <a:cxnSpLocks/>
            </p:cNvCxnSpPr>
            <p:nvPr/>
          </p:nvCxnSpPr>
          <p:spPr>
            <a:xfrm>
              <a:off x="0" y="351485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346BEA9F-314B-440D-AE8D-21E1252EC5A0}"/>
                </a:ext>
              </a:extLst>
            </p:cNvPr>
            <p:cNvCxnSpPr>
              <a:cxnSpLocks/>
            </p:cNvCxnSpPr>
            <p:nvPr/>
          </p:nvCxnSpPr>
          <p:spPr>
            <a:xfrm>
              <a:off x="0" y="407204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F15EAFD0-4869-4612-ACDE-ABC703104E88}"/>
                </a:ext>
              </a:extLst>
            </p:cNvPr>
            <p:cNvCxnSpPr>
              <a:cxnSpLocks/>
            </p:cNvCxnSpPr>
            <p:nvPr/>
          </p:nvCxnSpPr>
          <p:spPr>
            <a:xfrm>
              <a:off x="0" y="462923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A0F26706-7F23-4FF0-9CAF-F3C4F47C119D}"/>
                </a:ext>
              </a:extLst>
            </p:cNvPr>
            <p:cNvCxnSpPr>
              <a:cxnSpLocks/>
            </p:cNvCxnSpPr>
            <p:nvPr/>
          </p:nvCxnSpPr>
          <p:spPr>
            <a:xfrm>
              <a:off x="0" y="518642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C0195A72-345A-4E88-8D71-14DB3D1B607D}"/>
                </a:ext>
              </a:extLst>
            </p:cNvPr>
            <p:cNvCxnSpPr>
              <a:cxnSpLocks/>
            </p:cNvCxnSpPr>
            <p:nvPr/>
          </p:nvCxnSpPr>
          <p:spPr>
            <a:xfrm>
              <a:off x="0" y="5743616"/>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0DBF51A6-A3BC-49FE-BB01-E8992811774E}"/>
                </a:ext>
              </a:extLst>
            </p:cNvPr>
            <p:cNvCxnSpPr>
              <a:cxnSpLocks/>
            </p:cNvCxnSpPr>
            <p:nvPr/>
          </p:nvCxnSpPr>
          <p:spPr>
            <a:xfrm>
              <a:off x="0" y="6857999"/>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A78DF911-744C-419B-83DC-39F270BBF41F}"/>
                </a:ext>
              </a:extLst>
            </p:cNvPr>
            <p:cNvCxnSpPr>
              <a:cxnSpLocks/>
            </p:cNvCxnSpPr>
            <p:nvPr/>
          </p:nvCxnSpPr>
          <p:spPr>
            <a:xfrm>
              <a:off x="16613" y="6248400"/>
              <a:ext cx="12192000" cy="0"/>
            </a:xfrm>
            <a:prstGeom prst="line">
              <a:avLst/>
            </a:prstGeom>
            <a:ln w="19050">
              <a:solidFill>
                <a:schemeClr val="accent2">
                  <a:alpha val="2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149" name="Freeform: Shape 148">
            <a:extLst>
              <a:ext uri="{FF2B5EF4-FFF2-40B4-BE49-F238E27FC236}">
                <a16:creationId xmlns:a16="http://schemas.microsoft.com/office/drawing/2014/main" id="{216BB147-20D5-4D93-BDA5-1BC614D6A4B2}"/>
              </a:ext>
            </a:extLst>
          </p:cNvPr>
          <p:cNvSpPr/>
          <p:nvPr/>
        </p:nvSpPr>
        <p:spPr>
          <a:xfrm>
            <a:off x="-6214" y="5014716"/>
            <a:ext cx="2800124" cy="1843284"/>
          </a:xfrm>
          <a:custGeom>
            <a:avLst/>
            <a:gdLst>
              <a:gd name="connsiteX0" fmla="*/ 375358 w 2800124"/>
              <a:gd name="connsiteY0" fmla="*/ 0 h 1843284"/>
              <a:gd name="connsiteX1" fmla="*/ 2781298 w 2800124"/>
              <a:gd name="connsiteY1" fmla="*/ 1770066 h 1843284"/>
              <a:gd name="connsiteX2" fmla="*/ 2800124 w 2800124"/>
              <a:gd name="connsiteY2" fmla="*/ 1843284 h 1843284"/>
              <a:gd name="connsiteX3" fmla="*/ 1987869 w 2800124"/>
              <a:gd name="connsiteY3" fmla="*/ 1843284 h 1843284"/>
              <a:gd name="connsiteX4" fmla="*/ 1986195 w 2800124"/>
              <a:gd name="connsiteY4" fmla="*/ 1838711 h 1843284"/>
              <a:gd name="connsiteX5" fmla="*/ 375357 w 2800124"/>
              <a:gd name="connsiteY5" fmla="*/ 770976 h 1843284"/>
              <a:gd name="connsiteX6" fmla="*/ 23030 w 2800124"/>
              <a:gd name="connsiteY6" fmla="*/ 806494 h 1843284"/>
              <a:gd name="connsiteX7" fmla="*/ 0 w 2800124"/>
              <a:gd name="connsiteY7" fmla="*/ 812415 h 1843284"/>
              <a:gd name="connsiteX8" fmla="*/ 0 w 2800124"/>
              <a:gd name="connsiteY8" fmla="*/ 30983 h 1843284"/>
              <a:gd name="connsiteX9" fmla="*/ 117785 w 2800124"/>
              <a:gd name="connsiteY9" fmla="*/ 13007 h 1843284"/>
              <a:gd name="connsiteX10" fmla="*/ 375358 w 2800124"/>
              <a:gd name="connsiteY10" fmla="*/ 0 h 1843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00124" h="1843284">
                <a:moveTo>
                  <a:pt x="375358" y="0"/>
                </a:moveTo>
                <a:cubicBezTo>
                  <a:pt x="1505802" y="0"/>
                  <a:pt x="2462339" y="744579"/>
                  <a:pt x="2781298" y="1770066"/>
                </a:cubicBezTo>
                <a:lnTo>
                  <a:pt x="2800124" y="1843284"/>
                </a:lnTo>
                <a:lnTo>
                  <a:pt x="1987869" y="1843284"/>
                </a:lnTo>
                <a:lnTo>
                  <a:pt x="1986195" y="1838711"/>
                </a:lnTo>
                <a:cubicBezTo>
                  <a:pt x="1720801" y="1211248"/>
                  <a:pt x="1099494" y="770976"/>
                  <a:pt x="375357" y="770976"/>
                </a:cubicBezTo>
                <a:cubicBezTo>
                  <a:pt x="254668" y="770976"/>
                  <a:pt x="136835" y="783206"/>
                  <a:pt x="23030" y="806494"/>
                </a:cubicBezTo>
                <a:lnTo>
                  <a:pt x="0" y="812415"/>
                </a:lnTo>
                <a:lnTo>
                  <a:pt x="0" y="30983"/>
                </a:lnTo>
                <a:lnTo>
                  <a:pt x="117785" y="13007"/>
                </a:lnTo>
                <a:cubicBezTo>
                  <a:pt x="202473" y="4406"/>
                  <a:pt x="288401" y="0"/>
                  <a:pt x="375358" y="0"/>
                </a:cubicBezTo>
                <a:close/>
              </a:path>
            </a:pathLst>
          </a:custGeom>
          <a:solidFill>
            <a:schemeClr val="accent5">
              <a:lumMod val="7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
        <p:nvSpPr>
          <p:cNvPr id="2" name="Title Placeholder 1">
            <a:extLst>
              <a:ext uri="{FF2B5EF4-FFF2-40B4-BE49-F238E27FC236}">
                <a16:creationId xmlns:a16="http://schemas.microsoft.com/office/drawing/2014/main" id="{41447F1F-BFA8-4A56-894B-40120132EE48}"/>
              </a:ext>
            </a:extLst>
          </p:cNvPr>
          <p:cNvSpPr>
            <a:spLocks noGrp="1"/>
          </p:cNvSpPr>
          <p:nvPr>
            <p:ph type="title"/>
          </p:nvPr>
        </p:nvSpPr>
        <p:spPr>
          <a:xfrm>
            <a:off x="457200" y="365125"/>
            <a:ext cx="1072293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658FB99-0FA3-49F4-99A1-61919F942794}"/>
              </a:ext>
            </a:extLst>
          </p:cNvPr>
          <p:cNvSpPr>
            <a:spLocks noGrp="1"/>
          </p:cNvSpPr>
          <p:nvPr>
            <p:ph type="body" idx="1"/>
          </p:nvPr>
        </p:nvSpPr>
        <p:spPr>
          <a:xfrm>
            <a:off x="457200" y="1825625"/>
            <a:ext cx="10722932"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CDCCAE5-4EB0-4174-BD15-4943899B0A29}"/>
              </a:ext>
            </a:extLst>
          </p:cNvPr>
          <p:cNvSpPr>
            <a:spLocks noGrp="1"/>
          </p:cNvSpPr>
          <p:nvPr>
            <p:ph type="dt" sz="half" idx="2"/>
          </p:nvPr>
        </p:nvSpPr>
        <p:spPr>
          <a:xfrm>
            <a:off x="457200" y="6324600"/>
            <a:ext cx="2560220" cy="365125"/>
          </a:xfrm>
          <a:prstGeom prst="rect">
            <a:avLst/>
          </a:prstGeom>
        </p:spPr>
        <p:txBody>
          <a:bodyPr vert="horz" lIns="91440" tIns="45720" rIns="91440" bIns="45720" rtlCol="0" anchor="ctr"/>
          <a:lstStyle>
            <a:lvl1pPr algn="l">
              <a:defRPr sz="900" cap="all" spc="150" baseline="0">
                <a:solidFill>
                  <a:srgbClr val="FFFFFF"/>
                </a:solidFill>
              </a:defRPr>
            </a:lvl1pPr>
          </a:lstStyle>
          <a:p>
            <a:fld id="{193BAB95-8DA7-460B-B00A-7037C8394FB0}" type="datetime1">
              <a:rPr lang="en-US" smtClean="0"/>
              <a:pPr/>
              <a:t>6/20/2025</a:t>
            </a:fld>
            <a:endParaRPr lang="en-US" dirty="0"/>
          </a:p>
        </p:txBody>
      </p:sp>
      <p:sp>
        <p:nvSpPr>
          <p:cNvPr id="5" name="Footer Placeholder 4">
            <a:extLst>
              <a:ext uri="{FF2B5EF4-FFF2-40B4-BE49-F238E27FC236}">
                <a16:creationId xmlns:a16="http://schemas.microsoft.com/office/drawing/2014/main" id="{26A4189E-43B2-4CEE-B13E-61A1FBBBD25D}"/>
              </a:ext>
            </a:extLst>
          </p:cNvPr>
          <p:cNvSpPr>
            <a:spLocks noGrp="1"/>
          </p:cNvSpPr>
          <p:nvPr>
            <p:ph type="ftr" sz="quarter" idx="3"/>
          </p:nvPr>
        </p:nvSpPr>
        <p:spPr>
          <a:xfrm>
            <a:off x="4200861" y="6319838"/>
            <a:ext cx="3982781" cy="365125"/>
          </a:xfrm>
          <a:prstGeom prst="rect">
            <a:avLst/>
          </a:prstGeom>
        </p:spPr>
        <p:txBody>
          <a:bodyPr vert="horz" lIns="91440" tIns="45720" rIns="91440" bIns="45720" rtlCol="0" anchor="ctr"/>
          <a:lstStyle>
            <a:lvl1pPr algn="ctr">
              <a:defRPr sz="900" cap="all" spc="150" baseline="0">
                <a:solidFill>
                  <a:srgbClr val="FFFFFF"/>
                </a:solidFill>
              </a:defRPr>
            </a:lvl1pPr>
          </a:lstStyle>
          <a:p>
            <a:r>
              <a:rPr lang="en-US"/>
              <a:t>Sample Footer Text</a:t>
            </a:r>
            <a:endParaRPr lang="en-US" dirty="0">
              <a:solidFill>
                <a:srgbClr val="FFFFFF"/>
              </a:solidFill>
            </a:endParaRPr>
          </a:p>
        </p:txBody>
      </p:sp>
      <p:sp>
        <p:nvSpPr>
          <p:cNvPr id="6" name="Slide Number Placeholder 5">
            <a:extLst>
              <a:ext uri="{FF2B5EF4-FFF2-40B4-BE49-F238E27FC236}">
                <a16:creationId xmlns:a16="http://schemas.microsoft.com/office/drawing/2014/main" id="{EAA0530F-0BC8-46EF-A765-DD58B5367528}"/>
              </a:ext>
            </a:extLst>
          </p:cNvPr>
          <p:cNvSpPr>
            <a:spLocks noGrp="1"/>
          </p:cNvSpPr>
          <p:nvPr>
            <p:ph type="sldNum" sz="quarter" idx="4"/>
          </p:nvPr>
        </p:nvSpPr>
        <p:spPr>
          <a:xfrm>
            <a:off x="11190806" y="6324600"/>
            <a:ext cx="799078" cy="365125"/>
          </a:xfrm>
          <a:prstGeom prst="rect">
            <a:avLst/>
          </a:prstGeom>
        </p:spPr>
        <p:txBody>
          <a:bodyPr vert="horz" lIns="91440" tIns="45720" rIns="91440" bIns="45720" rtlCol="0" anchor="ctr"/>
          <a:lstStyle>
            <a:lvl1pPr algn="ctr">
              <a:defRPr sz="900" cap="all" spc="150" baseline="0">
                <a:solidFill>
                  <a:srgbClr val="FFFFFF"/>
                </a:solidFill>
              </a:defRPr>
            </a:lvl1pPr>
          </a:lstStyle>
          <a:p>
            <a:fld id="{11A71338-8BA2-4C79-A6C5-5A8E30081D0C}" type="slidenum">
              <a:rPr lang="en-US" smtClean="0"/>
              <a:pPr/>
              <a:t>‹#›</a:t>
            </a:fld>
            <a:endParaRPr lang="en-US" dirty="0"/>
          </a:p>
        </p:txBody>
      </p:sp>
      <p:sp>
        <p:nvSpPr>
          <p:cNvPr id="77" name="Freeform: Shape 76">
            <a:extLst>
              <a:ext uri="{FF2B5EF4-FFF2-40B4-BE49-F238E27FC236}">
                <a16:creationId xmlns:a16="http://schemas.microsoft.com/office/drawing/2014/main" id="{0A253F60-DE40-4508-A37A-61331DF1DD5D}"/>
              </a:ext>
            </a:extLst>
          </p:cNvPr>
          <p:cNvSpPr/>
          <p:nvPr/>
        </p:nvSpPr>
        <p:spPr>
          <a:xfrm>
            <a:off x="7979728" y="0"/>
            <a:ext cx="4209224" cy="1650549"/>
          </a:xfrm>
          <a:custGeom>
            <a:avLst/>
            <a:gdLst>
              <a:gd name="connsiteX0" fmla="*/ 0 w 4209224"/>
              <a:gd name="connsiteY0" fmla="*/ 0 h 1650549"/>
              <a:gd name="connsiteX1" fmla="*/ 846445 w 4209224"/>
              <a:gd name="connsiteY1" fmla="*/ 0 h 1650549"/>
              <a:gd name="connsiteX2" fmla="*/ 912542 w 4209224"/>
              <a:gd name="connsiteY2" fmla="*/ 108799 h 1650549"/>
              <a:gd name="connsiteX3" fmla="*/ 2362195 w 4209224"/>
              <a:gd name="connsiteY3" fmla="*/ 879573 h 1650549"/>
              <a:gd name="connsiteX4" fmla="*/ 3811848 w 4209224"/>
              <a:gd name="connsiteY4" fmla="*/ 108799 h 1650549"/>
              <a:gd name="connsiteX5" fmla="*/ 3877945 w 4209224"/>
              <a:gd name="connsiteY5" fmla="*/ 0 h 1650549"/>
              <a:gd name="connsiteX6" fmla="*/ 4209224 w 4209224"/>
              <a:gd name="connsiteY6" fmla="*/ 0 h 1650549"/>
              <a:gd name="connsiteX7" fmla="*/ 4209224 w 4209224"/>
              <a:gd name="connsiteY7" fmla="*/ 840421 h 1650549"/>
              <a:gd name="connsiteX8" fmla="*/ 4143538 w 4209224"/>
              <a:gd name="connsiteY8" fmla="*/ 912693 h 1650549"/>
              <a:gd name="connsiteX9" fmla="*/ 2362196 w 4209224"/>
              <a:gd name="connsiteY9" fmla="*/ 1650549 h 1650549"/>
              <a:gd name="connsiteX10" fmla="*/ 40969 w 4209224"/>
              <a:gd name="connsiteY10" fmla="*/ 111937 h 1650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09224" h="1650549">
                <a:moveTo>
                  <a:pt x="0" y="0"/>
                </a:moveTo>
                <a:lnTo>
                  <a:pt x="846445" y="0"/>
                </a:lnTo>
                <a:lnTo>
                  <a:pt x="912542" y="108799"/>
                </a:lnTo>
                <a:cubicBezTo>
                  <a:pt x="1226710" y="573829"/>
                  <a:pt x="1758748" y="879573"/>
                  <a:pt x="2362195" y="879573"/>
                </a:cubicBezTo>
                <a:cubicBezTo>
                  <a:pt x="2965642" y="879573"/>
                  <a:pt x="3497680" y="573829"/>
                  <a:pt x="3811848" y="108799"/>
                </a:cubicBezTo>
                <a:lnTo>
                  <a:pt x="3877945" y="0"/>
                </a:lnTo>
                <a:lnTo>
                  <a:pt x="4209224" y="0"/>
                </a:lnTo>
                <a:lnTo>
                  <a:pt x="4209224" y="840421"/>
                </a:lnTo>
                <a:lnTo>
                  <a:pt x="4143538" y="912693"/>
                </a:lnTo>
                <a:cubicBezTo>
                  <a:pt x="3687653" y="1368578"/>
                  <a:pt x="3057854" y="1650549"/>
                  <a:pt x="2362196" y="1650549"/>
                </a:cubicBezTo>
                <a:cubicBezTo>
                  <a:pt x="1318710" y="1650549"/>
                  <a:pt x="423404" y="1016115"/>
                  <a:pt x="40969" y="111937"/>
                </a:cubicBezTo>
                <a:close/>
              </a:path>
            </a:pathLst>
          </a:custGeom>
          <a:solidFill>
            <a:schemeClr val="accent5">
              <a:lumMod val="60000"/>
              <a:lumOff val="4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solidFill>
                <a:schemeClr val="tx1"/>
              </a:solidFill>
            </a:endParaRPr>
          </a:p>
        </p:txBody>
      </p:sp>
    </p:spTree>
    <p:extLst>
      <p:ext uri="{BB962C8B-B14F-4D97-AF65-F5344CB8AC3E}">
        <p14:creationId xmlns:p14="http://schemas.microsoft.com/office/powerpoint/2010/main" val="2585178704"/>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hf sldNum="0" hdr="0" ftr="0" dt="0"/>
  <p:txStyles>
    <p:titleStyle>
      <a:lvl1pPr algn="l" defTabSz="914400" rtl="0" eaLnBrk="1" latinLnBrk="0" hangingPunct="1">
        <a:lnSpc>
          <a:spcPct val="90000"/>
        </a:lnSpc>
        <a:spcBef>
          <a:spcPct val="0"/>
        </a:spcBef>
        <a:buNone/>
        <a:defRPr sz="4400" kern="1200">
          <a:solidFill>
            <a:srgbClr val="FFFFFF"/>
          </a:solidFill>
          <a:latin typeface="+mj-lt"/>
          <a:ea typeface="+mj-ea"/>
          <a:cs typeface="+mj-cs"/>
        </a:defRPr>
      </a:lvl1pPr>
    </p:titleStyle>
    <p:bodyStyle>
      <a:lvl1pPr marL="228600" indent="-228600" algn="l" defTabSz="914400" rtl="0" eaLnBrk="1" latinLnBrk="0" hangingPunct="1">
        <a:lnSpc>
          <a:spcPct val="110000"/>
        </a:lnSpc>
        <a:spcBef>
          <a:spcPts val="1000"/>
        </a:spcBef>
        <a:buClr>
          <a:schemeClr val="bg1"/>
        </a:buClr>
        <a:buSzPct val="75000"/>
        <a:buFont typeface="Arial" panose="020B0604020202020204" pitchFamily="34" charset="0"/>
        <a:buChar char="•"/>
        <a:defRPr sz="2800" kern="1200">
          <a:solidFill>
            <a:srgbClr val="FFFFFF"/>
          </a:solidFill>
          <a:latin typeface="+mn-lt"/>
          <a:ea typeface="+mn-ea"/>
          <a:cs typeface="+mn-cs"/>
        </a:defRPr>
      </a:lvl1pPr>
      <a:lvl2pPr marL="228600" indent="-228600" algn="l" defTabSz="914400" rtl="0" eaLnBrk="1" latinLnBrk="0" hangingPunct="1">
        <a:lnSpc>
          <a:spcPct val="110000"/>
        </a:lnSpc>
        <a:spcBef>
          <a:spcPts val="500"/>
        </a:spcBef>
        <a:buClr>
          <a:schemeClr val="bg1"/>
        </a:buClr>
        <a:buSzPct val="75000"/>
        <a:buFont typeface="Arial" panose="020B0604020202020204" pitchFamily="34" charset="0"/>
        <a:buChar char="•"/>
        <a:defRPr sz="2400" kern="1200">
          <a:solidFill>
            <a:srgbClr val="FFFFFF"/>
          </a:solidFill>
          <a:latin typeface="+mn-lt"/>
          <a:ea typeface="+mn-ea"/>
          <a:cs typeface="+mn-cs"/>
        </a:defRPr>
      </a:lvl2pPr>
      <a:lvl3pPr marL="228600" indent="-228600" algn="l" defTabSz="914400" rtl="0" eaLnBrk="1" latinLnBrk="0" hangingPunct="1">
        <a:lnSpc>
          <a:spcPct val="110000"/>
        </a:lnSpc>
        <a:spcBef>
          <a:spcPts val="500"/>
        </a:spcBef>
        <a:buClr>
          <a:schemeClr val="bg1"/>
        </a:buClr>
        <a:buSzPct val="75000"/>
        <a:buFont typeface="Arial" panose="020B0604020202020204" pitchFamily="34" charset="0"/>
        <a:buChar char="•"/>
        <a:defRPr sz="2000" kern="1200">
          <a:solidFill>
            <a:srgbClr val="FFFFFF"/>
          </a:solidFill>
          <a:latin typeface="+mn-lt"/>
          <a:ea typeface="+mn-ea"/>
          <a:cs typeface="+mn-cs"/>
        </a:defRPr>
      </a:lvl3pPr>
      <a:lvl4pPr marL="228600" indent="-228600" algn="l" defTabSz="914400" rtl="0" eaLnBrk="1" latinLnBrk="0" hangingPunct="1">
        <a:lnSpc>
          <a:spcPct val="110000"/>
        </a:lnSpc>
        <a:spcBef>
          <a:spcPts val="500"/>
        </a:spcBef>
        <a:buClr>
          <a:schemeClr val="bg1"/>
        </a:buClr>
        <a:buSzPct val="75000"/>
        <a:buFont typeface="Arial" panose="020B0604020202020204" pitchFamily="34" charset="0"/>
        <a:buChar char="•"/>
        <a:defRPr sz="1800" kern="1200">
          <a:solidFill>
            <a:srgbClr val="FFFFFF"/>
          </a:solidFill>
          <a:latin typeface="+mn-lt"/>
          <a:ea typeface="+mn-ea"/>
          <a:cs typeface="+mn-cs"/>
        </a:defRPr>
      </a:lvl4pPr>
      <a:lvl5pPr marL="228600" indent="-228600" algn="l" defTabSz="914400" rtl="0" eaLnBrk="1" latinLnBrk="0" hangingPunct="1">
        <a:lnSpc>
          <a:spcPct val="110000"/>
        </a:lnSpc>
        <a:spcBef>
          <a:spcPts val="500"/>
        </a:spcBef>
        <a:buClr>
          <a:schemeClr val="bg1"/>
        </a:buClr>
        <a:buSzPct val="75000"/>
        <a:buFont typeface="Arial" panose="020B0604020202020204" pitchFamily="34" charset="0"/>
        <a:buChar char="•"/>
        <a:defRPr sz="1800" kern="1200">
          <a:solidFill>
            <a:srgbClr val="FFFFF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3B6DAC6-0186-4D62-AD69-90B9C0411E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pic>
        <p:nvPicPr>
          <p:cNvPr id="4" name="Picture 3" descr="Colorful liquid art">
            <a:extLst>
              <a:ext uri="{FF2B5EF4-FFF2-40B4-BE49-F238E27FC236}">
                <a16:creationId xmlns:a16="http://schemas.microsoft.com/office/drawing/2014/main" id="{1D4360C1-FA14-E59C-2E00-ED79C6F4380E}"/>
              </a:ext>
            </a:extLst>
          </p:cNvPr>
          <p:cNvPicPr>
            <a:picLocks noChangeAspect="1"/>
          </p:cNvPicPr>
          <p:nvPr/>
        </p:nvPicPr>
        <p:blipFill rotWithShape="1">
          <a:blip r:embed="rId2"/>
          <a:srcRect t="10143" r="-1" b="9479"/>
          <a:stretch/>
        </p:blipFill>
        <p:spPr>
          <a:xfrm>
            <a:off x="20" y="10"/>
            <a:ext cx="12188932" cy="6857990"/>
          </a:xfrm>
          <a:prstGeom prst="rect">
            <a:avLst/>
          </a:prstGeom>
        </p:spPr>
      </p:pic>
      <p:sp>
        <p:nvSpPr>
          <p:cNvPr id="11" name="Rectangle 10">
            <a:extLst>
              <a:ext uri="{FF2B5EF4-FFF2-40B4-BE49-F238E27FC236}">
                <a16:creationId xmlns:a16="http://schemas.microsoft.com/office/drawing/2014/main" id="{BA6285CA-6AFA-4F27-AFB5-1B32CDE09B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3" name="Group 12">
            <a:extLst>
              <a:ext uri="{FF2B5EF4-FFF2-40B4-BE49-F238E27FC236}">
                <a16:creationId xmlns:a16="http://schemas.microsoft.com/office/drawing/2014/main" id="{91108A0F-8C78-4294-B028-9F09581FC0A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4" name="Straight Connector 13">
              <a:extLst>
                <a:ext uri="{FF2B5EF4-FFF2-40B4-BE49-F238E27FC236}">
                  <a16:creationId xmlns:a16="http://schemas.microsoft.com/office/drawing/2014/main" id="{313489AA-CF3C-45B5-9A6B-D686CDD1DDF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7ABF1CE3-37BC-462F-BC4B-5EF9C8287DB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21847A4-7B07-4976-81EF-E68ABFC4FB3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9F3EBBA6-8771-481B-BACA-142F0C80534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DF58D94E-BB4B-436D-8172-0F5737BEEA9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966"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F75AA9A-4678-41CB-AEFA-13C324B8475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91404"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6C95E447-C172-476B-98BE-453E4049FB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90842"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1F3BD247-696E-47F7-964F-89A5823D11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90280"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5E31E4B8-694B-447A-AA13-36B0A4EEC9F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89718"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8321B73-1AE7-4FA0-90EB-4E969A095DF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189156"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15F8082-1C6D-496D-937D-964948B109B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188594"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1B84AF1D-3604-4213-B891-4880C86F6EC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188032"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C3631262-5E4E-4A33-9D72-17996A538F9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187470"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A4C49C9-CD9F-417C-A832-DD9D6F9C4BC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186908"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9A3BBBFA-B462-4340-82C8-3EE5CCFB100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186346"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4A7D3C2E-F100-49BC-9F4E-DFB50B2F9F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46D4A85-2FF9-491B-BBF7-4D83EB8881B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B8F6747A-BC05-4E83-8FE8-976BBCE3052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2890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4C1FEEA0-B31C-4DD8-9CC4-DAE06557804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8609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BA783C12-3D0A-495D-B461-9D1FCC415A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4328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AD7D205-DA43-40B9-82B4-D570FB270F5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40047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FDD4F5FF-D993-454E-AB84-8634B9E53F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95766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EF64AEBB-D378-4CCE-9266-B45FC822EB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51485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22217ABD-7AF1-44DF-9243-75E5C9792A0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07204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0D885E59-AA75-4026-972E-4DEE1AB5994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62923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6AB41BAB-F8B8-402D-BC3D-82F73208A39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18642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F67CC234-9EF0-4613-9013-F7F9AEC49E5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743616"/>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032D8DE3-B3FD-47EC-B6D3-90CE4F0370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A4218772-C699-478C-9D44-9459ABA4CA7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248400"/>
              <a:ext cx="12192000" cy="0"/>
            </a:xfrm>
            <a:prstGeom prst="line">
              <a:avLst/>
            </a:prstGeom>
            <a:ln w="19050">
              <a:solidFill>
                <a:schemeClr val="accent2">
                  <a:alpha val="2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38BC1398-09BD-65BD-F7FA-E863002E58C2}"/>
              </a:ext>
            </a:extLst>
          </p:cNvPr>
          <p:cNvSpPr>
            <a:spLocks noGrp="1"/>
          </p:cNvSpPr>
          <p:nvPr>
            <p:ph type="ctrTitle"/>
          </p:nvPr>
        </p:nvSpPr>
        <p:spPr>
          <a:xfrm>
            <a:off x="1172312" y="512481"/>
            <a:ext cx="9994373" cy="2226244"/>
          </a:xfrm>
        </p:spPr>
        <p:txBody>
          <a:bodyPr anchor="t">
            <a:normAutofit fontScale="90000"/>
          </a:bodyPr>
          <a:lstStyle/>
          <a:p>
            <a:r>
              <a:rPr lang="en-GB" sz="15000" dirty="0"/>
              <a:t>RSE </a:t>
            </a:r>
            <a:br>
              <a:rPr lang="en-GB" dirty="0"/>
            </a:br>
            <a:r>
              <a:rPr lang="en-GB" dirty="0"/>
              <a:t>Relationships and Sex Education at Denham Village School</a:t>
            </a:r>
          </a:p>
        </p:txBody>
      </p:sp>
      <p:sp>
        <p:nvSpPr>
          <p:cNvPr id="44" name="Right Triangle 43">
            <a:extLst>
              <a:ext uri="{FF2B5EF4-FFF2-40B4-BE49-F238E27FC236}">
                <a16:creationId xmlns:a16="http://schemas.microsoft.com/office/drawing/2014/main" id="{94D786EB-944C-47D5-B631-899F4029B0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a:off x="5905012" y="-284145"/>
            <a:ext cx="568289" cy="568289"/>
          </a:xfrm>
          <a:prstGeom prst="rtTriangle">
            <a:avLst/>
          </a:prstGeom>
          <a:solidFill>
            <a:schemeClr val="accent5">
              <a:lumMod val="50000"/>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logo with people and leaves&#10;&#10;Description automatically generated">
            <a:extLst>
              <a:ext uri="{FF2B5EF4-FFF2-40B4-BE49-F238E27FC236}">
                <a16:creationId xmlns:a16="http://schemas.microsoft.com/office/drawing/2014/main" id="{D085C860-5958-E0E7-C787-BD640C72F758}"/>
              </a:ext>
            </a:extLst>
          </p:cNvPr>
          <p:cNvPicPr>
            <a:picLocks noChangeAspect="1"/>
          </p:cNvPicPr>
          <p:nvPr/>
        </p:nvPicPr>
        <p:blipFill>
          <a:blip r:embed="rId3"/>
          <a:stretch>
            <a:fillRect/>
          </a:stretch>
        </p:blipFill>
        <p:spPr>
          <a:xfrm>
            <a:off x="4912711" y="4082749"/>
            <a:ext cx="2181225" cy="1266825"/>
          </a:xfrm>
          <a:prstGeom prst="rect">
            <a:avLst/>
          </a:prstGeom>
        </p:spPr>
      </p:pic>
    </p:spTree>
    <p:extLst>
      <p:ext uri="{BB962C8B-B14F-4D97-AF65-F5344CB8AC3E}">
        <p14:creationId xmlns:p14="http://schemas.microsoft.com/office/powerpoint/2010/main" val="1519150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63EDC-19B7-9AC3-E5E6-05CE7068666E}"/>
              </a:ext>
            </a:extLst>
          </p:cNvPr>
          <p:cNvSpPr>
            <a:spLocks noGrp="1"/>
          </p:cNvSpPr>
          <p:nvPr>
            <p:ph type="title"/>
          </p:nvPr>
        </p:nvSpPr>
        <p:spPr>
          <a:xfrm>
            <a:off x="446903" y="148882"/>
            <a:ext cx="10722932" cy="1325563"/>
          </a:xfrm>
        </p:spPr>
        <p:txBody>
          <a:bodyPr/>
          <a:lstStyle/>
          <a:p>
            <a:r>
              <a:rPr lang="en-GB" dirty="0"/>
              <a:t>Our RSE Curriculum </a:t>
            </a:r>
          </a:p>
        </p:txBody>
      </p:sp>
      <p:sp>
        <p:nvSpPr>
          <p:cNvPr id="4" name="TextBox 3">
            <a:extLst>
              <a:ext uri="{FF2B5EF4-FFF2-40B4-BE49-F238E27FC236}">
                <a16:creationId xmlns:a16="http://schemas.microsoft.com/office/drawing/2014/main" id="{5A134940-33E2-D9DF-6F3F-6F6BB4E1B31C}"/>
              </a:ext>
            </a:extLst>
          </p:cNvPr>
          <p:cNvSpPr txBox="1"/>
          <p:nvPr/>
        </p:nvSpPr>
        <p:spPr>
          <a:xfrm>
            <a:off x="442490" y="1723474"/>
            <a:ext cx="11447358" cy="4401205"/>
          </a:xfrm>
          <a:prstGeom prst="rect">
            <a:avLst/>
          </a:prstGeom>
          <a:noFill/>
        </p:spPr>
        <p:txBody>
          <a:bodyPr wrap="square" lIns="91440" tIns="45720" rIns="91440" bIns="45720" rtlCol="0" anchor="t">
            <a:spAutoFit/>
          </a:bodyPr>
          <a:lstStyle/>
          <a:p>
            <a:r>
              <a:rPr lang="en-GB" dirty="0">
                <a:latin typeface="Calibri"/>
                <a:ea typeface="Calibri"/>
                <a:cs typeface="Calibri"/>
              </a:rPr>
              <a:t>Relationships Education is delivered through the PSHE curriculum. These aspects of the Relationships Education as defined by the DfE will be taught at an age appropriate level.</a:t>
            </a:r>
            <a:endParaRPr lang="en-US" dirty="0"/>
          </a:p>
          <a:p>
            <a:endParaRPr lang="en-GB" b="1" dirty="0">
              <a:latin typeface="Calibri"/>
              <a:ea typeface="Calibri"/>
              <a:cs typeface="Calibri"/>
            </a:endParaRPr>
          </a:p>
          <a:p>
            <a:r>
              <a:rPr lang="en-GB" b="1" dirty="0">
                <a:latin typeface="Calibri"/>
                <a:ea typeface="Calibri"/>
                <a:cs typeface="Calibri"/>
              </a:rPr>
              <a:t>High quality Relationships Education will enable our pupils to:</a:t>
            </a:r>
            <a:endParaRPr lang="en-GB" dirty="0">
              <a:latin typeface="Calibri"/>
              <a:ea typeface="Calibri"/>
              <a:cs typeface="Calibri"/>
            </a:endParaRPr>
          </a:p>
          <a:p>
            <a:pPr marL="285750" indent="-285750">
              <a:buFont typeface="Wingdings" panose="05000000000000000000" pitchFamily="2" charset="2"/>
              <a:buChar char="§"/>
            </a:pPr>
            <a:r>
              <a:rPr lang="en-GB" dirty="0">
                <a:latin typeface="Calibri"/>
                <a:ea typeface="Calibri"/>
                <a:cs typeface="Calibri"/>
              </a:rPr>
              <a:t>Enjoy  healthy and positive relationships with others</a:t>
            </a:r>
          </a:p>
          <a:p>
            <a:pPr marL="285750" indent="-285750">
              <a:buFont typeface="Wingdings" panose="05000000000000000000" pitchFamily="2" charset="2"/>
              <a:buChar char="§"/>
            </a:pPr>
            <a:r>
              <a:rPr lang="en-GB" dirty="0">
                <a:latin typeface="Calibri"/>
                <a:ea typeface="Calibri"/>
                <a:cs typeface="Calibri"/>
              </a:rPr>
              <a:t>Understand how their behaviour affects others and visa versa</a:t>
            </a:r>
          </a:p>
          <a:p>
            <a:pPr marL="285750" indent="-285750">
              <a:buFont typeface="Wingdings" panose="05000000000000000000" pitchFamily="2" charset="2"/>
              <a:buChar char="§"/>
            </a:pPr>
            <a:r>
              <a:rPr lang="en-GB" dirty="0">
                <a:latin typeface="Calibri"/>
                <a:ea typeface="Calibri"/>
                <a:cs typeface="Calibri"/>
              </a:rPr>
              <a:t>Value and understand the importance of maintaining good relationships </a:t>
            </a:r>
          </a:p>
          <a:p>
            <a:pPr marL="285750" indent="-285750">
              <a:buFont typeface="Wingdings" panose="05000000000000000000" pitchFamily="2" charset="2"/>
              <a:buChar char="§"/>
            </a:pPr>
            <a:r>
              <a:rPr lang="en-GB" dirty="0">
                <a:latin typeface="Calibri"/>
                <a:ea typeface="Calibri"/>
                <a:cs typeface="Calibri"/>
              </a:rPr>
              <a:t>Make positive choices about how they cultivate and nurture  friendships and relationships</a:t>
            </a:r>
          </a:p>
          <a:p>
            <a:pPr marL="285750" indent="-285750">
              <a:buFont typeface="Wingdings" panose="05000000000000000000" pitchFamily="2" charset="2"/>
              <a:buChar char="§"/>
            </a:pPr>
            <a:r>
              <a:rPr lang="en-GB" dirty="0">
                <a:latin typeface="Calibri"/>
                <a:ea typeface="Calibri"/>
                <a:cs typeface="Calibri"/>
              </a:rPr>
              <a:t>Be aware of and respect different types of relationships in accordance with the Equalities Act</a:t>
            </a:r>
          </a:p>
          <a:p>
            <a:pPr marL="285750" indent="-285750">
              <a:buFont typeface="Wingdings" panose="05000000000000000000" pitchFamily="2" charset="2"/>
              <a:buChar char="§"/>
            </a:pPr>
            <a:r>
              <a:rPr lang="en-GB" dirty="0">
                <a:latin typeface="Calibri"/>
                <a:ea typeface="Calibri"/>
                <a:cs typeface="Calibri"/>
              </a:rPr>
              <a:t>Become actively engaged  young citizens  who make positive  contributions to their families, the  school and the communities to which they belong</a:t>
            </a:r>
          </a:p>
          <a:p>
            <a:pPr marL="285750" indent="-285750">
              <a:buFont typeface="Wingdings" panose="05000000000000000000" pitchFamily="2" charset="2"/>
              <a:buChar char="§"/>
            </a:pPr>
            <a:r>
              <a:rPr lang="en-GB" dirty="0">
                <a:latin typeface="Calibri"/>
                <a:ea typeface="Calibri"/>
                <a:cs typeface="Calibri"/>
              </a:rPr>
              <a:t>Recognise  unhealthy relationships  and have strategies to challenge negative behaviours</a:t>
            </a:r>
          </a:p>
          <a:p>
            <a:pPr marL="285750" indent="-285750">
              <a:buFont typeface="Wingdings" panose="05000000000000000000" pitchFamily="2" charset="2"/>
              <a:buChar char="§"/>
            </a:pPr>
            <a:r>
              <a:rPr lang="en-GB" dirty="0">
                <a:latin typeface="Calibri"/>
                <a:ea typeface="Calibri"/>
                <a:cs typeface="Calibri"/>
              </a:rPr>
              <a:t>Know what to do if there are problems within relationships both on and off line, how to keep safe and where to go to seek help</a:t>
            </a:r>
          </a:p>
          <a:p>
            <a:pPr marL="285750" indent="-285750">
              <a:buFont typeface="Symbol"/>
              <a:buChar char="•"/>
            </a:pPr>
            <a:endParaRPr lang="en-GB" sz="1400" dirty="0">
              <a:latin typeface="Calibri"/>
              <a:ea typeface="Calibri"/>
              <a:cs typeface="Calibri"/>
            </a:endParaRPr>
          </a:p>
          <a:p>
            <a:endParaRPr lang="en-GB" sz="1400" dirty="0"/>
          </a:p>
        </p:txBody>
      </p:sp>
    </p:spTree>
    <p:extLst>
      <p:ext uri="{BB962C8B-B14F-4D97-AF65-F5344CB8AC3E}">
        <p14:creationId xmlns:p14="http://schemas.microsoft.com/office/powerpoint/2010/main" val="7001797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63EDC-19B7-9AC3-E5E6-05CE7068666E}"/>
              </a:ext>
            </a:extLst>
          </p:cNvPr>
          <p:cNvSpPr>
            <a:spLocks noGrp="1"/>
          </p:cNvSpPr>
          <p:nvPr>
            <p:ph type="title"/>
          </p:nvPr>
        </p:nvSpPr>
        <p:spPr>
          <a:xfrm>
            <a:off x="446903" y="148882"/>
            <a:ext cx="10722932" cy="1325563"/>
          </a:xfrm>
        </p:spPr>
        <p:txBody>
          <a:bodyPr/>
          <a:lstStyle/>
          <a:p>
            <a:r>
              <a:rPr lang="en-GB" dirty="0"/>
              <a:t>Our </a:t>
            </a:r>
            <a:r>
              <a:rPr lang="en-GB"/>
              <a:t>RSE Curriculum </a:t>
            </a:r>
            <a:endParaRPr lang="en-GB" dirty="0"/>
          </a:p>
        </p:txBody>
      </p:sp>
      <p:sp>
        <p:nvSpPr>
          <p:cNvPr id="4" name="TextBox 3">
            <a:extLst>
              <a:ext uri="{FF2B5EF4-FFF2-40B4-BE49-F238E27FC236}">
                <a16:creationId xmlns:a16="http://schemas.microsoft.com/office/drawing/2014/main" id="{5A134940-33E2-D9DF-6F3F-6F6BB4E1B31C}"/>
              </a:ext>
            </a:extLst>
          </p:cNvPr>
          <p:cNvSpPr txBox="1"/>
          <p:nvPr/>
        </p:nvSpPr>
        <p:spPr>
          <a:xfrm>
            <a:off x="442490" y="1723474"/>
            <a:ext cx="11447358" cy="1661993"/>
          </a:xfrm>
          <a:prstGeom prst="rect">
            <a:avLst/>
          </a:prstGeom>
          <a:noFill/>
        </p:spPr>
        <p:txBody>
          <a:bodyPr wrap="square" lIns="91440" tIns="45720" rIns="91440" bIns="45720" rtlCol="0" anchor="t">
            <a:spAutoFit/>
          </a:bodyPr>
          <a:lstStyle/>
          <a:p>
            <a:endParaRPr lang="en-GB" dirty="0"/>
          </a:p>
          <a:p>
            <a:r>
              <a:rPr lang="en-GB" dirty="0">
                <a:latin typeface="Calibri"/>
                <a:ea typeface="Calibri"/>
                <a:cs typeface="Calibri"/>
              </a:rPr>
              <a:t>At Denham Village School,  Sex Education is taught as part of the PSHE curriculum in the context of Relationships Education but is not a mandated requirement. Parents will be offered the opportunity to view the materials we use, discuss the content and withdraw their child from this aspect of the curriculum. Information will be sent directly to the parents of year 6 children. Please see the Sex Education Policy for further details.</a:t>
            </a:r>
          </a:p>
          <a:p>
            <a:endParaRPr lang="en-GB" sz="1200" dirty="0"/>
          </a:p>
        </p:txBody>
      </p:sp>
    </p:spTree>
    <p:extLst>
      <p:ext uri="{BB962C8B-B14F-4D97-AF65-F5344CB8AC3E}">
        <p14:creationId xmlns:p14="http://schemas.microsoft.com/office/powerpoint/2010/main" val="5271288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63EDC-19B7-9AC3-E5E6-05CE7068666E}"/>
              </a:ext>
            </a:extLst>
          </p:cNvPr>
          <p:cNvSpPr>
            <a:spLocks noGrp="1"/>
          </p:cNvSpPr>
          <p:nvPr>
            <p:ph type="title"/>
          </p:nvPr>
        </p:nvSpPr>
        <p:spPr/>
        <p:txBody>
          <a:bodyPr/>
          <a:lstStyle/>
          <a:p>
            <a:r>
              <a:rPr lang="en-GB" dirty="0"/>
              <a:t>Reception – Family and Friendship</a:t>
            </a:r>
          </a:p>
        </p:txBody>
      </p:sp>
      <p:sp>
        <p:nvSpPr>
          <p:cNvPr id="4" name="TextBox 3">
            <a:extLst>
              <a:ext uri="{FF2B5EF4-FFF2-40B4-BE49-F238E27FC236}">
                <a16:creationId xmlns:a16="http://schemas.microsoft.com/office/drawing/2014/main" id="{5A134940-33E2-D9DF-6F3F-6F6BB4E1B31C}"/>
              </a:ext>
            </a:extLst>
          </p:cNvPr>
          <p:cNvSpPr txBox="1"/>
          <p:nvPr/>
        </p:nvSpPr>
        <p:spPr>
          <a:xfrm>
            <a:off x="566056" y="1785257"/>
            <a:ext cx="8914827" cy="3693319"/>
          </a:xfrm>
          <a:prstGeom prst="rect">
            <a:avLst/>
          </a:prstGeom>
          <a:noFill/>
        </p:spPr>
        <p:txBody>
          <a:bodyPr wrap="square" rtlCol="0">
            <a:spAutoFit/>
          </a:bodyPr>
          <a:lstStyle/>
          <a:p>
            <a:r>
              <a:rPr lang="en-GB" b="1" dirty="0"/>
              <a:t>Session 1 </a:t>
            </a:r>
          </a:p>
          <a:p>
            <a:r>
              <a:rPr lang="en-GB" b="1" dirty="0"/>
              <a:t>Learning Intention </a:t>
            </a:r>
          </a:p>
          <a:p>
            <a:r>
              <a:rPr lang="en-GB" dirty="0"/>
              <a:t>To recognise the importance of friendship </a:t>
            </a:r>
          </a:p>
          <a:p>
            <a:r>
              <a:rPr lang="en-GB" b="1" dirty="0"/>
              <a:t>Learning Outcomes </a:t>
            </a:r>
          </a:p>
          <a:p>
            <a:r>
              <a:rPr lang="en-GB" dirty="0"/>
              <a:t>Know that friendships can make us feel happy </a:t>
            </a:r>
          </a:p>
          <a:p>
            <a:r>
              <a:rPr lang="en-GB" dirty="0"/>
              <a:t>Know some ways that we can make new friends feel welcome </a:t>
            </a:r>
          </a:p>
          <a:p>
            <a:endParaRPr lang="en-GB" b="1" dirty="0"/>
          </a:p>
          <a:p>
            <a:r>
              <a:rPr lang="en-GB" b="1" dirty="0"/>
              <a:t>Session 2</a:t>
            </a:r>
          </a:p>
          <a:p>
            <a:r>
              <a:rPr lang="en-GB" b="1" dirty="0"/>
              <a:t>Learning Intention: </a:t>
            </a:r>
          </a:p>
          <a:p>
            <a:r>
              <a:rPr lang="en-GB" dirty="0"/>
              <a:t>To recognise the importance of saying sorry and forgiveness </a:t>
            </a:r>
          </a:p>
          <a:p>
            <a:r>
              <a:rPr lang="en-GB" b="1" dirty="0"/>
              <a:t>Learning Outcomes </a:t>
            </a:r>
          </a:p>
          <a:p>
            <a:r>
              <a:rPr lang="en-GB" dirty="0"/>
              <a:t>Know that arguing with friends and then making up can make friendships stronger </a:t>
            </a:r>
          </a:p>
          <a:p>
            <a:r>
              <a:rPr lang="en-GB" dirty="0"/>
              <a:t>That resorting to violence is never right</a:t>
            </a:r>
          </a:p>
        </p:txBody>
      </p:sp>
      <p:sp>
        <p:nvSpPr>
          <p:cNvPr id="3" name="TextBox 2">
            <a:extLst>
              <a:ext uri="{FF2B5EF4-FFF2-40B4-BE49-F238E27FC236}">
                <a16:creationId xmlns:a16="http://schemas.microsoft.com/office/drawing/2014/main" id="{31644B19-352F-92BB-376E-6C59338EA715}"/>
              </a:ext>
            </a:extLst>
          </p:cNvPr>
          <p:cNvSpPr txBox="1"/>
          <p:nvPr/>
        </p:nvSpPr>
        <p:spPr>
          <a:xfrm>
            <a:off x="9944959" y="306566"/>
            <a:ext cx="2014430" cy="6186309"/>
          </a:xfrm>
          <a:prstGeom prst="rect">
            <a:avLst/>
          </a:prstGeom>
          <a:solidFill>
            <a:schemeClr val="accent4">
              <a:lumMod val="40000"/>
              <a:lumOff val="60000"/>
            </a:schemeClr>
          </a:solidFill>
          <a:ln w="25400">
            <a:solidFill>
              <a:srgbClr val="7030A0"/>
            </a:solidFill>
          </a:ln>
        </p:spPr>
        <p:txBody>
          <a:bodyPr wrap="square" rtlCol="0">
            <a:spAutoFit/>
          </a:bodyPr>
          <a:lstStyle/>
          <a:p>
            <a:r>
              <a:rPr lang="en-GB" b="1" dirty="0"/>
              <a:t>Vocabulary:</a:t>
            </a:r>
            <a:r>
              <a:rPr lang="en-GB" dirty="0"/>
              <a:t> </a:t>
            </a:r>
          </a:p>
          <a:p>
            <a:endParaRPr lang="en-GB" dirty="0"/>
          </a:p>
          <a:p>
            <a:r>
              <a:rPr lang="en-GB" dirty="0"/>
              <a:t>Friendship</a:t>
            </a:r>
          </a:p>
          <a:p>
            <a:r>
              <a:rPr lang="en-GB" dirty="0"/>
              <a:t>Kindness</a:t>
            </a:r>
          </a:p>
          <a:p>
            <a:r>
              <a:rPr lang="en-GB" dirty="0"/>
              <a:t>Happy</a:t>
            </a:r>
          </a:p>
          <a:p>
            <a:r>
              <a:rPr lang="en-GB" dirty="0"/>
              <a:t>Sad</a:t>
            </a:r>
          </a:p>
          <a:p>
            <a:r>
              <a:rPr lang="en-GB" dirty="0"/>
              <a:t>Shy</a:t>
            </a:r>
          </a:p>
          <a:p>
            <a:r>
              <a:rPr lang="en-GB" dirty="0"/>
              <a:t>Feelings</a:t>
            </a:r>
          </a:p>
          <a:p>
            <a:r>
              <a:rPr lang="en-GB" dirty="0"/>
              <a:t>Lonely</a:t>
            </a:r>
          </a:p>
          <a:p>
            <a:r>
              <a:rPr lang="en-GB" dirty="0"/>
              <a:t>Sorry</a:t>
            </a:r>
          </a:p>
          <a:p>
            <a:r>
              <a:rPr lang="en-GB" dirty="0"/>
              <a:t>Angry</a:t>
            </a:r>
          </a:p>
          <a:p>
            <a:r>
              <a:rPr lang="en-GB" dirty="0"/>
              <a:t>Family</a:t>
            </a:r>
          </a:p>
          <a:p>
            <a:r>
              <a:rPr lang="en-GB" dirty="0"/>
              <a:t>Mum</a:t>
            </a:r>
          </a:p>
          <a:p>
            <a:r>
              <a:rPr lang="en-GB" dirty="0"/>
              <a:t>Dad</a:t>
            </a:r>
          </a:p>
          <a:p>
            <a:r>
              <a:rPr lang="en-GB" dirty="0"/>
              <a:t>Brother</a:t>
            </a:r>
          </a:p>
          <a:p>
            <a:r>
              <a:rPr lang="en-GB" dirty="0"/>
              <a:t>Sister</a:t>
            </a:r>
          </a:p>
          <a:p>
            <a:r>
              <a:rPr lang="en-GB" dirty="0"/>
              <a:t>Grandma</a:t>
            </a:r>
          </a:p>
          <a:p>
            <a:r>
              <a:rPr lang="en-GB" dirty="0"/>
              <a:t>Grandad</a:t>
            </a:r>
          </a:p>
          <a:p>
            <a:r>
              <a:rPr lang="en-GB" dirty="0"/>
              <a:t>Stepmum</a:t>
            </a:r>
          </a:p>
          <a:p>
            <a:r>
              <a:rPr lang="en-GB" dirty="0"/>
              <a:t>Stepdad</a:t>
            </a:r>
          </a:p>
          <a:p>
            <a:r>
              <a:rPr lang="en-GB" dirty="0"/>
              <a:t>Foster mum</a:t>
            </a:r>
          </a:p>
          <a:p>
            <a:r>
              <a:rPr lang="en-GB" dirty="0"/>
              <a:t>Foster dad</a:t>
            </a:r>
          </a:p>
        </p:txBody>
      </p:sp>
    </p:spTree>
    <p:extLst>
      <p:ext uri="{BB962C8B-B14F-4D97-AF65-F5344CB8AC3E}">
        <p14:creationId xmlns:p14="http://schemas.microsoft.com/office/powerpoint/2010/main" val="8146049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63EDC-19B7-9AC3-E5E6-05CE7068666E}"/>
              </a:ext>
            </a:extLst>
          </p:cNvPr>
          <p:cNvSpPr>
            <a:spLocks noGrp="1"/>
          </p:cNvSpPr>
          <p:nvPr>
            <p:ph type="title"/>
          </p:nvPr>
        </p:nvSpPr>
        <p:spPr/>
        <p:txBody>
          <a:bodyPr/>
          <a:lstStyle/>
          <a:p>
            <a:r>
              <a:rPr lang="en-GB" dirty="0"/>
              <a:t>Reception – Family and Friendship</a:t>
            </a:r>
          </a:p>
        </p:txBody>
      </p:sp>
      <p:sp>
        <p:nvSpPr>
          <p:cNvPr id="4" name="TextBox 3">
            <a:extLst>
              <a:ext uri="{FF2B5EF4-FFF2-40B4-BE49-F238E27FC236}">
                <a16:creationId xmlns:a16="http://schemas.microsoft.com/office/drawing/2014/main" id="{5A134940-33E2-D9DF-6F3F-6F6BB4E1B31C}"/>
              </a:ext>
            </a:extLst>
          </p:cNvPr>
          <p:cNvSpPr txBox="1"/>
          <p:nvPr/>
        </p:nvSpPr>
        <p:spPr>
          <a:xfrm>
            <a:off x="566056" y="1785257"/>
            <a:ext cx="8914827" cy="1754326"/>
          </a:xfrm>
          <a:prstGeom prst="rect">
            <a:avLst/>
          </a:prstGeom>
          <a:noFill/>
        </p:spPr>
        <p:txBody>
          <a:bodyPr wrap="square" rtlCol="0">
            <a:spAutoFit/>
          </a:bodyPr>
          <a:lstStyle/>
          <a:p>
            <a:r>
              <a:rPr lang="en-GB" b="1" dirty="0"/>
              <a:t>Session 3</a:t>
            </a:r>
          </a:p>
          <a:p>
            <a:r>
              <a:rPr lang="en-GB" b="1" dirty="0"/>
              <a:t>Learning Intention </a:t>
            </a:r>
          </a:p>
          <a:p>
            <a:r>
              <a:rPr lang="en-GB" dirty="0"/>
              <a:t>To recognise that all families are different </a:t>
            </a:r>
          </a:p>
          <a:p>
            <a:r>
              <a:rPr lang="en-GB" b="1" dirty="0"/>
              <a:t>Learning</a:t>
            </a:r>
            <a:r>
              <a:rPr lang="en-GB" dirty="0"/>
              <a:t> </a:t>
            </a:r>
            <a:r>
              <a:rPr lang="en-GB" b="1" dirty="0"/>
              <a:t>Outcomes </a:t>
            </a:r>
          </a:p>
          <a:p>
            <a:r>
              <a:rPr lang="en-GB" dirty="0"/>
              <a:t>Identify different members of the family </a:t>
            </a:r>
          </a:p>
          <a:p>
            <a:r>
              <a:rPr lang="en-GB" dirty="0"/>
              <a:t>Understand how members of a family can help each other</a:t>
            </a:r>
          </a:p>
        </p:txBody>
      </p:sp>
      <p:sp>
        <p:nvSpPr>
          <p:cNvPr id="3" name="TextBox 2">
            <a:extLst>
              <a:ext uri="{FF2B5EF4-FFF2-40B4-BE49-F238E27FC236}">
                <a16:creationId xmlns:a16="http://schemas.microsoft.com/office/drawing/2014/main" id="{31644B19-352F-92BB-376E-6C59338EA715}"/>
              </a:ext>
            </a:extLst>
          </p:cNvPr>
          <p:cNvSpPr txBox="1"/>
          <p:nvPr/>
        </p:nvSpPr>
        <p:spPr>
          <a:xfrm>
            <a:off x="9944959" y="306566"/>
            <a:ext cx="2014430" cy="6186309"/>
          </a:xfrm>
          <a:prstGeom prst="rect">
            <a:avLst/>
          </a:prstGeom>
          <a:solidFill>
            <a:schemeClr val="accent4">
              <a:lumMod val="40000"/>
              <a:lumOff val="60000"/>
            </a:schemeClr>
          </a:solidFill>
          <a:ln w="25400">
            <a:solidFill>
              <a:srgbClr val="7030A0"/>
            </a:solidFill>
          </a:ln>
        </p:spPr>
        <p:txBody>
          <a:bodyPr wrap="square" rtlCol="0">
            <a:spAutoFit/>
          </a:bodyPr>
          <a:lstStyle/>
          <a:p>
            <a:r>
              <a:rPr lang="en-GB" b="1" dirty="0"/>
              <a:t>Vocabulary: </a:t>
            </a:r>
          </a:p>
          <a:p>
            <a:endParaRPr lang="en-GB" dirty="0"/>
          </a:p>
          <a:p>
            <a:r>
              <a:rPr lang="en-GB" dirty="0"/>
              <a:t>friendship</a:t>
            </a:r>
          </a:p>
          <a:p>
            <a:r>
              <a:rPr lang="en-GB" dirty="0"/>
              <a:t>kindness</a:t>
            </a:r>
          </a:p>
          <a:p>
            <a:r>
              <a:rPr lang="en-GB" dirty="0"/>
              <a:t>happy</a:t>
            </a:r>
          </a:p>
          <a:p>
            <a:r>
              <a:rPr lang="en-GB" dirty="0"/>
              <a:t>sad</a:t>
            </a:r>
          </a:p>
          <a:p>
            <a:r>
              <a:rPr lang="en-GB" dirty="0"/>
              <a:t>shy</a:t>
            </a:r>
          </a:p>
          <a:p>
            <a:r>
              <a:rPr lang="en-GB" dirty="0"/>
              <a:t>feelings</a:t>
            </a:r>
          </a:p>
          <a:p>
            <a:r>
              <a:rPr lang="en-GB" dirty="0"/>
              <a:t>lonely</a:t>
            </a:r>
          </a:p>
          <a:p>
            <a:r>
              <a:rPr lang="en-GB" dirty="0"/>
              <a:t>sorry</a:t>
            </a:r>
          </a:p>
          <a:p>
            <a:r>
              <a:rPr lang="en-GB" dirty="0"/>
              <a:t>angry</a:t>
            </a:r>
          </a:p>
          <a:p>
            <a:r>
              <a:rPr lang="en-GB" dirty="0"/>
              <a:t>family</a:t>
            </a:r>
          </a:p>
          <a:p>
            <a:r>
              <a:rPr lang="en-GB" dirty="0"/>
              <a:t>mum</a:t>
            </a:r>
          </a:p>
          <a:p>
            <a:r>
              <a:rPr lang="en-GB" dirty="0"/>
              <a:t>dad</a:t>
            </a:r>
          </a:p>
          <a:p>
            <a:r>
              <a:rPr lang="en-GB" dirty="0"/>
              <a:t>brother</a:t>
            </a:r>
          </a:p>
          <a:p>
            <a:r>
              <a:rPr lang="en-GB" dirty="0"/>
              <a:t>sister</a:t>
            </a:r>
          </a:p>
          <a:p>
            <a:r>
              <a:rPr lang="en-GB" dirty="0"/>
              <a:t>grandma</a:t>
            </a:r>
          </a:p>
          <a:p>
            <a:r>
              <a:rPr lang="en-GB" dirty="0"/>
              <a:t>grandad</a:t>
            </a:r>
          </a:p>
          <a:p>
            <a:r>
              <a:rPr lang="en-GB" dirty="0" err="1"/>
              <a:t>stepmum</a:t>
            </a:r>
            <a:endParaRPr lang="en-GB" dirty="0"/>
          </a:p>
          <a:p>
            <a:r>
              <a:rPr lang="en-GB" dirty="0"/>
              <a:t>stepdad</a:t>
            </a:r>
          </a:p>
          <a:p>
            <a:r>
              <a:rPr lang="en-GB" dirty="0"/>
              <a:t>foster mum</a:t>
            </a:r>
          </a:p>
          <a:p>
            <a:r>
              <a:rPr lang="en-GB" dirty="0"/>
              <a:t>foster dad</a:t>
            </a:r>
          </a:p>
        </p:txBody>
      </p:sp>
    </p:spTree>
    <p:extLst>
      <p:ext uri="{BB962C8B-B14F-4D97-AF65-F5344CB8AC3E}">
        <p14:creationId xmlns:p14="http://schemas.microsoft.com/office/powerpoint/2010/main" val="32731666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63EDC-19B7-9AC3-E5E6-05CE7068666E}"/>
              </a:ext>
            </a:extLst>
          </p:cNvPr>
          <p:cNvSpPr>
            <a:spLocks noGrp="1"/>
          </p:cNvSpPr>
          <p:nvPr>
            <p:ph type="title"/>
          </p:nvPr>
        </p:nvSpPr>
        <p:spPr>
          <a:xfrm>
            <a:off x="114693" y="-127403"/>
            <a:ext cx="11962614" cy="1325563"/>
          </a:xfrm>
        </p:spPr>
        <p:txBody>
          <a:bodyPr/>
          <a:lstStyle/>
          <a:p>
            <a:r>
              <a:rPr lang="en-GB" dirty="0"/>
              <a:t>Year 1 and 2 - </a:t>
            </a:r>
            <a:r>
              <a:rPr lang="en-GB" sz="4000" dirty="0"/>
              <a:t>Safety and the Changing Body</a:t>
            </a:r>
          </a:p>
        </p:txBody>
      </p:sp>
      <p:sp>
        <p:nvSpPr>
          <p:cNvPr id="4" name="TextBox 3">
            <a:extLst>
              <a:ext uri="{FF2B5EF4-FFF2-40B4-BE49-F238E27FC236}">
                <a16:creationId xmlns:a16="http://schemas.microsoft.com/office/drawing/2014/main" id="{5A134940-33E2-D9DF-6F3F-6F6BB4E1B31C}"/>
              </a:ext>
            </a:extLst>
          </p:cNvPr>
          <p:cNvSpPr txBox="1"/>
          <p:nvPr/>
        </p:nvSpPr>
        <p:spPr>
          <a:xfrm>
            <a:off x="528349" y="1028343"/>
            <a:ext cx="8481690" cy="5078313"/>
          </a:xfrm>
          <a:prstGeom prst="rect">
            <a:avLst/>
          </a:prstGeom>
          <a:noFill/>
        </p:spPr>
        <p:txBody>
          <a:bodyPr wrap="square" rtlCol="0">
            <a:spAutoFit/>
          </a:bodyPr>
          <a:lstStyle/>
          <a:p>
            <a:r>
              <a:rPr lang="en-GB" b="1" dirty="0"/>
              <a:t>Session 1 – Appropriate Contact</a:t>
            </a:r>
          </a:p>
          <a:p>
            <a:r>
              <a:rPr lang="en-GB" b="1" dirty="0"/>
              <a:t>Learning Intention: </a:t>
            </a:r>
          </a:p>
          <a:p>
            <a:r>
              <a:rPr lang="en-GB" dirty="0"/>
              <a:t>To begin to understand the difference between acceptable and unacceptable physical contact.</a:t>
            </a:r>
          </a:p>
          <a:p>
            <a:r>
              <a:rPr lang="en-GB" b="1" dirty="0"/>
              <a:t>Learning Outcomes</a:t>
            </a:r>
            <a:r>
              <a:rPr lang="en-GB" dirty="0"/>
              <a:t> </a:t>
            </a:r>
          </a:p>
          <a:p>
            <a:r>
              <a:rPr lang="en-GB" dirty="0"/>
              <a:t>I understand that some types of physical contact are never appropriate (Y1).</a:t>
            </a:r>
          </a:p>
          <a:p>
            <a:r>
              <a:rPr lang="en-GB" dirty="0"/>
              <a:t>I understand that some types of physical contact are appropriate (Y1).</a:t>
            </a:r>
          </a:p>
          <a:p>
            <a:r>
              <a:rPr lang="en-GB" dirty="0"/>
              <a:t>I understand that my relationship with a person is relevant to what physical contact I may feel is appropriate (Y2).</a:t>
            </a:r>
          </a:p>
          <a:p>
            <a:endParaRPr lang="en-GB" dirty="0"/>
          </a:p>
          <a:p>
            <a:r>
              <a:rPr lang="en-GB" b="1" dirty="0"/>
              <a:t>Session 2 – My Private Parts Are Private</a:t>
            </a:r>
          </a:p>
          <a:p>
            <a:r>
              <a:rPr lang="en-GB" b="1" dirty="0"/>
              <a:t>Learning Intention: </a:t>
            </a:r>
          </a:p>
          <a:p>
            <a:r>
              <a:rPr lang="en-GB" dirty="0"/>
              <a:t>To begin to understand the concept of privacy and the correct vocabulary for body parts. </a:t>
            </a:r>
          </a:p>
          <a:p>
            <a:r>
              <a:rPr lang="en-GB" b="1" dirty="0"/>
              <a:t>Learning Outcomes </a:t>
            </a:r>
          </a:p>
          <a:p>
            <a:r>
              <a:rPr lang="en-GB" dirty="0"/>
              <a:t>I understand what ‘private’ means (Y1).</a:t>
            </a:r>
          </a:p>
          <a:p>
            <a:r>
              <a:rPr lang="en-GB" dirty="0"/>
              <a:t>I can name parts of the body including private parts (Y1).</a:t>
            </a:r>
          </a:p>
          <a:p>
            <a:r>
              <a:rPr lang="en-GB" dirty="0"/>
              <a:t>I can name someone I can talk to if I am worried about something (Y2).</a:t>
            </a:r>
          </a:p>
        </p:txBody>
      </p:sp>
      <p:sp>
        <p:nvSpPr>
          <p:cNvPr id="3" name="TextBox 2">
            <a:extLst>
              <a:ext uri="{FF2B5EF4-FFF2-40B4-BE49-F238E27FC236}">
                <a16:creationId xmlns:a16="http://schemas.microsoft.com/office/drawing/2014/main" id="{31644B19-352F-92BB-376E-6C59338EA715}"/>
              </a:ext>
            </a:extLst>
          </p:cNvPr>
          <p:cNvSpPr txBox="1"/>
          <p:nvPr/>
        </p:nvSpPr>
        <p:spPr>
          <a:xfrm>
            <a:off x="9720370" y="1028343"/>
            <a:ext cx="2014430" cy="5632311"/>
          </a:xfrm>
          <a:prstGeom prst="rect">
            <a:avLst/>
          </a:prstGeom>
          <a:solidFill>
            <a:schemeClr val="accent4">
              <a:lumMod val="40000"/>
              <a:lumOff val="60000"/>
            </a:schemeClr>
          </a:solidFill>
          <a:ln w="25400">
            <a:solidFill>
              <a:srgbClr val="7030A0"/>
            </a:solidFill>
          </a:ln>
        </p:spPr>
        <p:txBody>
          <a:bodyPr wrap="square" rtlCol="0">
            <a:spAutoFit/>
          </a:bodyPr>
          <a:lstStyle/>
          <a:p>
            <a:r>
              <a:rPr lang="en-GB" b="1" dirty="0"/>
              <a:t>Vocabulary:</a:t>
            </a:r>
            <a:r>
              <a:rPr lang="en-GB" dirty="0"/>
              <a:t> </a:t>
            </a:r>
          </a:p>
          <a:p>
            <a:r>
              <a:rPr lang="en-GB" dirty="0"/>
              <a:t>physical </a:t>
            </a:r>
          </a:p>
          <a:p>
            <a:r>
              <a:rPr lang="en-GB" dirty="0"/>
              <a:t>like</a:t>
            </a:r>
          </a:p>
          <a:p>
            <a:r>
              <a:rPr lang="en-GB" dirty="0"/>
              <a:t>kind</a:t>
            </a:r>
          </a:p>
          <a:p>
            <a:r>
              <a:rPr lang="en-GB" dirty="0"/>
              <a:t>hurt</a:t>
            </a:r>
          </a:p>
          <a:p>
            <a:r>
              <a:rPr lang="en-GB" dirty="0"/>
              <a:t>contact</a:t>
            </a:r>
          </a:p>
          <a:p>
            <a:r>
              <a:rPr lang="en-GB" dirty="0"/>
              <a:t>dislike</a:t>
            </a:r>
          </a:p>
          <a:p>
            <a:r>
              <a:rPr lang="en-GB" dirty="0"/>
              <a:t>unkind</a:t>
            </a:r>
          </a:p>
          <a:p>
            <a:r>
              <a:rPr lang="en-GB" dirty="0"/>
              <a:t>penis</a:t>
            </a:r>
          </a:p>
          <a:p>
            <a:r>
              <a:rPr lang="en-GB" dirty="0"/>
              <a:t>vulva</a:t>
            </a:r>
          </a:p>
          <a:p>
            <a:r>
              <a:rPr lang="en-GB" dirty="0"/>
              <a:t>arm</a:t>
            </a:r>
          </a:p>
          <a:p>
            <a:r>
              <a:rPr lang="en-GB" dirty="0"/>
              <a:t>leg</a:t>
            </a:r>
          </a:p>
          <a:p>
            <a:r>
              <a:rPr lang="en-GB" dirty="0"/>
              <a:t>hand </a:t>
            </a:r>
          </a:p>
          <a:p>
            <a:r>
              <a:rPr lang="en-GB" dirty="0"/>
              <a:t>wrist</a:t>
            </a:r>
          </a:p>
          <a:p>
            <a:r>
              <a:rPr lang="en-GB" dirty="0"/>
              <a:t>neck</a:t>
            </a:r>
          </a:p>
          <a:p>
            <a:r>
              <a:rPr lang="en-GB" dirty="0"/>
              <a:t>head</a:t>
            </a:r>
          </a:p>
          <a:p>
            <a:r>
              <a:rPr lang="en-GB" dirty="0"/>
              <a:t>knee</a:t>
            </a:r>
          </a:p>
          <a:p>
            <a:r>
              <a:rPr lang="en-GB" dirty="0"/>
              <a:t>foot</a:t>
            </a:r>
          </a:p>
          <a:p>
            <a:r>
              <a:rPr lang="en-GB" dirty="0"/>
              <a:t>ankle</a:t>
            </a:r>
          </a:p>
          <a:p>
            <a:r>
              <a:rPr lang="en-GB" dirty="0"/>
              <a:t>elbow </a:t>
            </a:r>
          </a:p>
        </p:txBody>
      </p:sp>
    </p:spTree>
    <p:extLst>
      <p:ext uri="{BB962C8B-B14F-4D97-AF65-F5344CB8AC3E}">
        <p14:creationId xmlns:p14="http://schemas.microsoft.com/office/powerpoint/2010/main" val="9974444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63EDC-19B7-9AC3-E5E6-05CE7068666E}"/>
              </a:ext>
            </a:extLst>
          </p:cNvPr>
          <p:cNvSpPr>
            <a:spLocks noGrp="1"/>
          </p:cNvSpPr>
          <p:nvPr>
            <p:ph type="title"/>
          </p:nvPr>
        </p:nvSpPr>
        <p:spPr>
          <a:xfrm>
            <a:off x="37707" y="-24990"/>
            <a:ext cx="12116586" cy="1325563"/>
          </a:xfrm>
        </p:spPr>
        <p:txBody>
          <a:bodyPr/>
          <a:lstStyle/>
          <a:p>
            <a:r>
              <a:rPr lang="en-GB" dirty="0"/>
              <a:t>Year 1 and 2 – </a:t>
            </a:r>
            <a:r>
              <a:rPr lang="en-GB" sz="4000" dirty="0"/>
              <a:t>Safety and the Changing Body</a:t>
            </a:r>
          </a:p>
        </p:txBody>
      </p:sp>
      <p:sp>
        <p:nvSpPr>
          <p:cNvPr id="4" name="TextBox 3">
            <a:extLst>
              <a:ext uri="{FF2B5EF4-FFF2-40B4-BE49-F238E27FC236}">
                <a16:creationId xmlns:a16="http://schemas.microsoft.com/office/drawing/2014/main" id="{5A134940-33E2-D9DF-6F3F-6F6BB4E1B31C}"/>
              </a:ext>
            </a:extLst>
          </p:cNvPr>
          <p:cNvSpPr txBox="1"/>
          <p:nvPr/>
        </p:nvSpPr>
        <p:spPr>
          <a:xfrm>
            <a:off x="566057" y="1785257"/>
            <a:ext cx="8481690" cy="2031325"/>
          </a:xfrm>
          <a:prstGeom prst="rect">
            <a:avLst/>
          </a:prstGeom>
          <a:noFill/>
        </p:spPr>
        <p:txBody>
          <a:bodyPr wrap="square" rtlCol="0">
            <a:spAutoFit/>
          </a:bodyPr>
          <a:lstStyle/>
          <a:p>
            <a:r>
              <a:rPr lang="en-GB" b="1" dirty="0"/>
              <a:t>Session 3 – Respecting Personal Boundaries</a:t>
            </a:r>
          </a:p>
          <a:p>
            <a:r>
              <a:rPr lang="en-GB" b="1" dirty="0"/>
              <a:t>Learning Intention:</a:t>
            </a:r>
          </a:p>
          <a:p>
            <a:r>
              <a:rPr lang="en-GB" dirty="0"/>
              <a:t>To know my body is important and belongs to me.</a:t>
            </a:r>
          </a:p>
          <a:p>
            <a:r>
              <a:rPr lang="en-GB" b="1" dirty="0"/>
              <a:t>Learning Outcomes </a:t>
            </a:r>
          </a:p>
          <a:p>
            <a:r>
              <a:rPr lang="en-GB" dirty="0"/>
              <a:t>I can choose what happens to my body.</a:t>
            </a:r>
          </a:p>
          <a:p>
            <a:r>
              <a:rPr lang="en-GB" dirty="0"/>
              <a:t>I know I can give permission and take it away when I choose. </a:t>
            </a:r>
          </a:p>
          <a:p>
            <a:r>
              <a:rPr lang="en-GB" dirty="0"/>
              <a:t>I know who to talk to if I feel uncomfortable. </a:t>
            </a:r>
          </a:p>
        </p:txBody>
      </p:sp>
      <p:sp>
        <p:nvSpPr>
          <p:cNvPr id="3" name="TextBox 2">
            <a:extLst>
              <a:ext uri="{FF2B5EF4-FFF2-40B4-BE49-F238E27FC236}">
                <a16:creationId xmlns:a16="http://schemas.microsoft.com/office/drawing/2014/main" id="{31644B19-352F-92BB-376E-6C59338EA715}"/>
              </a:ext>
            </a:extLst>
          </p:cNvPr>
          <p:cNvSpPr txBox="1"/>
          <p:nvPr/>
        </p:nvSpPr>
        <p:spPr>
          <a:xfrm>
            <a:off x="9720370" y="1690688"/>
            <a:ext cx="2014430" cy="3416320"/>
          </a:xfrm>
          <a:prstGeom prst="rect">
            <a:avLst/>
          </a:prstGeom>
          <a:solidFill>
            <a:schemeClr val="accent4">
              <a:lumMod val="40000"/>
              <a:lumOff val="60000"/>
            </a:schemeClr>
          </a:solidFill>
          <a:ln w="25400">
            <a:solidFill>
              <a:srgbClr val="7030A0"/>
            </a:solidFill>
          </a:ln>
        </p:spPr>
        <p:txBody>
          <a:bodyPr wrap="square" rtlCol="0">
            <a:spAutoFit/>
          </a:bodyPr>
          <a:lstStyle/>
          <a:p>
            <a:r>
              <a:rPr lang="en-GB" b="1" dirty="0"/>
              <a:t>Vocabulary: </a:t>
            </a:r>
          </a:p>
          <a:p>
            <a:endParaRPr lang="en-GB" dirty="0"/>
          </a:p>
          <a:p>
            <a:r>
              <a:rPr lang="en-GB" dirty="0"/>
              <a:t>friends</a:t>
            </a:r>
          </a:p>
          <a:p>
            <a:r>
              <a:rPr lang="en-GB" dirty="0"/>
              <a:t>feelings</a:t>
            </a:r>
          </a:p>
          <a:p>
            <a:r>
              <a:rPr lang="en-GB" dirty="0"/>
              <a:t>hug</a:t>
            </a:r>
          </a:p>
          <a:p>
            <a:r>
              <a:rPr lang="en-GB" dirty="0"/>
              <a:t>cuddle</a:t>
            </a:r>
          </a:p>
          <a:p>
            <a:r>
              <a:rPr lang="en-GB" dirty="0"/>
              <a:t>permission</a:t>
            </a:r>
          </a:p>
          <a:p>
            <a:r>
              <a:rPr lang="en-GB" dirty="0"/>
              <a:t>respect</a:t>
            </a:r>
          </a:p>
          <a:p>
            <a:r>
              <a:rPr lang="en-GB" dirty="0"/>
              <a:t>trust</a:t>
            </a:r>
          </a:p>
          <a:p>
            <a:r>
              <a:rPr lang="en-GB" dirty="0"/>
              <a:t>boundary</a:t>
            </a:r>
          </a:p>
          <a:p>
            <a:r>
              <a:rPr lang="en-GB" dirty="0"/>
              <a:t>safe</a:t>
            </a:r>
          </a:p>
          <a:p>
            <a:r>
              <a:rPr lang="en-GB" dirty="0"/>
              <a:t>uncomfortable</a:t>
            </a:r>
          </a:p>
        </p:txBody>
      </p:sp>
    </p:spTree>
    <p:extLst>
      <p:ext uri="{BB962C8B-B14F-4D97-AF65-F5344CB8AC3E}">
        <p14:creationId xmlns:p14="http://schemas.microsoft.com/office/powerpoint/2010/main" val="7191126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63EDC-19B7-9AC3-E5E6-05CE7068666E}"/>
              </a:ext>
            </a:extLst>
          </p:cNvPr>
          <p:cNvSpPr>
            <a:spLocks noGrp="1"/>
          </p:cNvSpPr>
          <p:nvPr>
            <p:ph type="title"/>
          </p:nvPr>
        </p:nvSpPr>
        <p:spPr>
          <a:xfrm>
            <a:off x="248652" y="0"/>
            <a:ext cx="11943347" cy="1325563"/>
          </a:xfrm>
        </p:spPr>
        <p:txBody>
          <a:bodyPr>
            <a:normAutofit/>
          </a:bodyPr>
          <a:lstStyle/>
          <a:p>
            <a:r>
              <a:rPr lang="en-GB" sz="3800" dirty="0"/>
              <a:t>Year 3 and 4 - Safety and the Changing Body</a:t>
            </a:r>
          </a:p>
        </p:txBody>
      </p:sp>
      <p:sp>
        <p:nvSpPr>
          <p:cNvPr id="4" name="TextBox 3">
            <a:extLst>
              <a:ext uri="{FF2B5EF4-FFF2-40B4-BE49-F238E27FC236}">
                <a16:creationId xmlns:a16="http://schemas.microsoft.com/office/drawing/2014/main" id="{5A134940-33E2-D9DF-6F3F-6F6BB4E1B31C}"/>
              </a:ext>
            </a:extLst>
          </p:cNvPr>
          <p:cNvSpPr txBox="1"/>
          <p:nvPr/>
        </p:nvSpPr>
        <p:spPr>
          <a:xfrm>
            <a:off x="422825" y="1247339"/>
            <a:ext cx="9219628" cy="4524315"/>
          </a:xfrm>
          <a:prstGeom prst="rect">
            <a:avLst/>
          </a:prstGeom>
          <a:noFill/>
        </p:spPr>
        <p:txBody>
          <a:bodyPr wrap="square" rtlCol="0">
            <a:spAutoFit/>
          </a:bodyPr>
          <a:lstStyle/>
          <a:p>
            <a:r>
              <a:rPr lang="en-GB" b="1" dirty="0"/>
              <a:t>Session 1 – Introducing Puberty (Year 4 only)</a:t>
            </a:r>
          </a:p>
          <a:p>
            <a:r>
              <a:rPr lang="en-GB" b="1" dirty="0"/>
              <a:t>Learning Intention </a:t>
            </a:r>
          </a:p>
          <a:p>
            <a:r>
              <a:rPr lang="en-GB" dirty="0"/>
              <a:t>To recognise the physical differences between children and adults</a:t>
            </a:r>
          </a:p>
          <a:p>
            <a:r>
              <a:rPr lang="en-GB" b="1" dirty="0"/>
              <a:t>Learning Outcomes </a:t>
            </a:r>
          </a:p>
          <a:p>
            <a:r>
              <a:rPr lang="en-GB" dirty="0"/>
              <a:t>I understand that my body will change as I become an adult. </a:t>
            </a:r>
          </a:p>
          <a:p>
            <a:r>
              <a:rPr lang="en-GB" dirty="0"/>
              <a:t>I understand that different changes happen to males and females. </a:t>
            </a:r>
          </a:p>
          <a:p>
            <a:r>
              <a:rPr lang="en-GB" dirty="0"/>
              <a:t>I can identify some physical differences between child and adult bodies. </a:t>
            </a:r>
          </a:p>
          <a:p>
            <a:r>
              <a:rPr lang="en-GB" dirty="0"/>
              <a:t>I can explain ways to look after my personal hygiene. </a:t>
            </a:r>
          </a:p>
          <a:p>
            <a:endParaRPr lang="en-GB" dirty="0"/>
          </a:p>
          <a:p>
            <a:r>
              <a:rPr lang="en-GB" b="1" dirty="0"/>
              <a:t>Session 2 – Growing Up (Year 4 only)</a:t>
            </a:r>
          </a:p>
          <a:p>
            <a:r>
              <a:rPr lang="en-GB" b="1" dirty="0"/>
              <a:t>Learning Intention </a:t>
            </a:r>
          </a:p>
          <a:p>
            <a:r>
              <a:rPr lang="en-GB" dirty="0"/>
              <a:t>To recognise that change is part of growing up </a:t>
            </a:r>
          </a:p>
          <a:p>
            <a:r>
              <a:rPr lang="en-GB" b="1" dirty="0"/>
              <a:t>Learning Outcomes </a:t>
            </a:r>
          </a:p>
          <a:p>
            <a:r>
              <a:rPr lang="en-GB" dirty="0"/>
              <a:t>I understand I have changed physically and developed skills in my life so far. </a:t>
            </a:r>
          </a:p>
          <a:p>
            <a:r>
              <a:rPr lang="en-GB" dirty="0"/>
              <a:t>I can identify some physical changes I will go through before I become an adult. </a:t>
            </a:r>
          </a:p>
          <a:p>
            <a:r>
              <a:rPr lang="en-GB" dirty="0"/>
              <a:t>I can identify things I will be able to do when I am an adult that I can not do now. </a:t>
            </a:r>
          </a:p>
        </p:txBody>
      </p:sp>
      <p:sp>
        <p:nvSpPr>
          <p:cNvPr id="5" name="TextBox 4">
            <a:extLst>
              <a:ext uri="{FF2B5EF4-FFF2-40B4-BE49-F238E27FC236}">
                <a16:creationId xmlns:a16="http://schemas.microsoft.com/office/drawing/2014/main" id="{F7545359-8A84-8FAB-8D8C-5A9A3122B71D}"/>
              </a:ext>
            </a:extLst>
          </p:cNvPr>
          <p:cNvSpPr txBox="1"/>
          <p:nvPr/>
        </p:nvSpPr>
        <p:spPr>
          <a:xfrm>
            <a:off x="9387099" y="916793"/>
            <a:ext cx="2014430" cy="5909310"/>
          </a:xfrm>
          <a:prstGeom prst="rect">
            <a:avLst/>
          </a:prstGeom>
          <a:solidFill>
            <a:schemeClr val="accent4">
              <a:lumMod val="40000"/>
              <a:lumOff val="60000"/>
            </a:schemeClr>
          </a:solidFill>
          <a:ln w="25400">
            <a:solidFill>
              <a:srgbClr val="7030A0"/>
            </a:solidFill>
          </a:ln>
        </p:spPr>
        <p:txBody>
          <a:bodyPr wrap="square" rtlCol="0">
            <a:spAutoFit/>
          </a:bodyPr>
          <a:lstStyle/>
          <a:p>
            <a:r>
              <a:rPr lang="en-GB" b="1" dirty="0"/>
              <a:t>Vocabulary: </a:t>
            </a:r>
          </a:p>
          <a:p>
            <a:r>
              <a:rPr lang="en-GB" dirty="0"/>
              <a:t>change </a:t>
            </a:r>
          </a:p>
          <a:p>
            <a:r>
              <a:rPr lang="en-GB" dirty="0"/>
              <a:t>exciting</a:t>
            </a:r>
          </a:p>
          <a:p>
            <a:r>
              <a:rPr lang="en-GB" dirty="0"/>
              <a:t>worries</a:t>
            </a:r>
          </a:p>
          <a:p>
            <a:r>
              <a:rPr lang="en-GB" dirty="0"/>
              <a:t>physical</a:t>
            </a:r>
          </a:p>
          <a:p>
            <a:r>
              <a:rPr lang="en-GB" dirty="0"/>
              <a:t>height</a:t>
            </a:r>
          </a:p>
          <a:p>
            <a:r>
              <a:rPr lang="en-GB" dirty="0"/>
              <a:t>breasts</a:t>
            </a:r>
          </a:p>
          <a:p>
            <a:r>
              <a:rPr lang="en-GB" dirty="0"/>
              <a:t>genitals</a:t>
            </a:r>
          </a:p>
          <a:p>
            <a:r>
              <a:rPr lang="en-GB" dirty="0"/>
              <a:t>penis</a:t>
            </a:r>
          </a:p>
          <a:p>
            <a:r>
              <a:rPr lang="en-GB" dirty="0"/>
              <a:t>testicles</a:t>
            </a:r>
          </a:p>
          <a:p>
            <a:r>
              <a:rPr lang="en-GB" dirty="0"/>
              <a:t>hips</a:t>
            </a:r>
          </a:p>
          <a:p>
            <a:r>
              <a:rPr lang="en-GB" dirty="0"/>
              <a:t>waist</a:t>
            </a:r>
          </a:p>
          <a:p>
            <a:r>
              <a:rPr lang="en-GB" dirty="0"/>
              <a:t>shoulders</a:t>
            </a:r>
          </a:p>
          <a:p>
            <a:r>
              <a:rPr lang="en-GB" dirty="0"/>
              <a:t>chest hair</a:t>
            </a:r>
          </a:p>
          <a:p>
            <a:r>
              <a:rPr lang="en-GB" dirty="0"/>
              <a:t>puberty</a:t>
            </a:r>
          </a:p>
          <a:p>
            <a:r>
              <a:rPr lang="en-GB" dirty="0"/>
              <a:t>hygiene </a:t>
            </a:r>
          </a:p>
          <a:p>
            <a:r>
              <a:rPr lang="en-GB" dirty="0"/>
              <a:t>child</a:t>
            </a:r>
          </a:p>
          <a:p>
            <a:r>
              <a:rPr lang="en-GB" dirty="0"/>
              <a:t>adult</a:t>
            </a:r>
          </a:p>
          <a:p>
            <a:r>
              <a:rPr lang="en-GB" dirty="0"/>
              <a:t>grow</a:t>
            </a:r>
          </a:p>
          <a:p>
            <a:r>
              <a:rPr lang="en-GB" dirty="0"/>
              <a:t>develop</a:t>
            </a:r>
          </a:p>
          <a:p>
            <a:r>
              <a:rPr lang="en-GB" dirty="0"/>
              <a:t>physical changes</a:t>
            </a:r>
          </a:p>
        </p:txBody>
      </p:sp>
    </p:spTree>
    <p:extLst>
      <p:ext uri="{BB962C8B-B14F-4D97-AF65-F5344CB8AC3E}">
        <p14:creationId xmlns:p14="http://schemas.microsoft.com/office/powerpoint/2010/main" val="9472631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63EDC-19B7-9AC3-E5E6-05CE7068666E}"/>
              </a:ext>
            </a:extLst>
          </p:cNvPr>
          <p:cNvSpPr>
            <a:spLocks noGrp="1"/>
          </p:cNvSpPr>
          <p:nvPr>
            <p:ph type="title"/>
          </p:nvPr>
        </p:nvSpPr>
        <p:spPr>
          <a:xfrm>
            <a:off x="248653" y="0"/>
            <a:ext cx="10722932" cy="1325563"/>
          </a:xfrm>
        </p:spPr>
        <p:txBody>
          <a:bodyPr/>
          <a:lstStyle/>
          <a:p>
            <a:r>
              <a:rPr lang="en-GB" dirty="0"/>
              <a:t>Year 3 and 4– </a:t>
            </a:r>
            <a:r>
              <a:rPr lang="en-GB" sz="3800" dirty="0"/>
              <a:t>Safety and the Changing Body</a:t>
            </a:r>
          </a:p>
        </p:txBody>
      </p:sp>
      <p:sp>
        <p:nvSpPr>
          <p:cNvPr id="4" name="TextBox 3">
            <a:extLst>
              <a:ext uri="{FF2B5EF4-FFF2-40B4-BE49-F238E27FC236}">
                <a16:creationId xmlns:a16="http://schemas.microsoft.com/office/drawing/2014/main" id="{5A134940-33E2-D9DF-6F3F-6F6BB4E1B31C}"/>
              </a:ext>
            </a:extLst>
          </p:cNvPr>
          <p:cNvSpPr txBox="1"/>
          <p:nvPr/>
        </p:nvSpPr>
        <p:spPr>
          <a:xfrm>
            <a:off x="391885" y="1305341"/>
            <a:ext cx="9362860" cy="2308324"/>
          </a:xfrm>
          <a:prstGeom prst="rect">
            <a:avLst/>
          </a:prstGeom>
          <a:noFill/>
        </p:spPr>
        <p:txBody>
          <a:bodyPr wrap="square" rtlCol="0">
            <a:spAutoFit/>
          </a:bodyPr>
          <a:lstStyle/>
          <a:p>
            <a:r>
              <a:rPr lang="en-GB" b="1" dirty="0"/>
              <a:t>Session 3 – Privacy and Secrecy</a:t>
            </a:r>
          </a:p>
          <a:p>
            <a:r>
              <a:rPr lang="en-GB" b="1" dirty="0"/>
              <a:t>Learning Intention </a:t>
            </a:r>
          </a:p>
          <a:p>
            <a:r>
              <a:rPr lang="en-GB" dirty="0"/>
              <a:t>To develop understanding of privacy and the difference between secrets and surprises. </a:t>
            </a:r>
          </a:p>
          <a:p>
            <a:r>
              <a:rPr lang="en-GB" b="1" dirty="0"/>
              <a:t>Learning Outcomes </a:t>
            </a:r>
          </a:p>
          <a:p>
            <a:r>
              <a:rPr lang="en-GB" dirty="0"/>
              <a:t>I can explain the difference between a secret and a surprise. </a:t>
            </a:r>
          </a:p>
          <a:p>
            <a:r>
              <a:rPr lang="en-GB" dirty="0"/>
              <a:t>I understand the difference between private and public. </a:t>
            </a:r>
          </a:p>
          <a:p>
            <a:r>
              <a:rPr lang="en-GB" dirty="0"/>
              <a:t>I know who I can talk to if I am worried or uncomfortable about something and adult does. </a:t>
            </a:r>
          </a:p>
        </p:txBody>
      </p:sp>
      <p:sp>
        <p:nvSpPr>
          <p:cNvPr id="5" name="TextBox 4">
            <a:extLst>
              <a:ext uri="{FF2B5EF4-FFF2-40B4-BE49-F238E27FC236}">
                <a16:creationId xmlns:a16="http://schemas.microsoft.com/office/drawing/2014/main" id="{F7545359-8A84-8FAB-8D8C-5A9A3122B71D}"/>
              </a:ext>
            </a:extLst>
          </p:cNvPr>
          <p:cNvSpPr txBox="1"/>
          <p:nvPr/>
        </p:nvSpPr>
        <p:spPr>
          <a:xfrm>
            <a:off x="9754745" y="1066306"/>
            <a:ext cx="2014430" cy="2308324"/>
          </a:xfrm>
          <a:prstGeom prst="rect">
            <a:avLst/>
          </a:prstGeom>
          <a:solidFill>
            <a:schemeClr val="accent4">
              <a:lumMod val="40000"/>
              <a:lumOff val="60000"/>
            </a:schemeClr>
          </a:solidFill>
          <a:ln w="25400">
            <a:solidFill>
              <a:srgbClr val="7030A0"/>
            </a:solidFill>
          </a:ln>
        </p:spPr>
        <p:txBody>
          <a:bodyPr wrap="square" rtlCol="0">
            <a:spAutoFit/>
          </a:bodyPr>
          <a:lstStyle/>
          <a:p>
            <a:r>
              <a:rPr lang="en-GB" b="1" dirty="0"/>
              <a:t>Vocabulary: </a:t>
            </a:r>
          </a:p>
          <a:p>
            <a:endParaRPr lang="en-GB" dirty="0"/>
          </a:p>
          <a:p>
            <a:r>
              <a:rPr lang="en-GB" dirty="0"/>
              <a:t>private </a:t>
            </a:r>
          </a:p>
          <a:p>
            <a:r>
              <a:rPr lang="en-GB" dirty="0"/>
              <a:t>public</a:t>
            </a:r>
          </a:p>
          <a:p>
            <a:r>
              <a:rPr lang="en-GB" dirty="0"/>
              <a:t>surprise</a:t>
            </a:r>
          </a:p>
          <a:p>
            <a:r>
              <a:rPr lang="en-GB" dirty="0"/>
              <a:t>secret</a:t>
            </a:r>
          </a:p>
          <a:p>
            <a:r>
              <a:rPr lang="en-GB" dirty="0"/>
              <a:t>uncomfortable</a:t>
            </a:r>
          </a:p>
          <a:p>
            <a:r>
              <a:rPr lang="en-GB" dirty="0"/>
              <a:t>worried</a:t>
            </a:r>
          </a:p>
        </p:txBody>
      </p:sp>
    </p:spTree>
    <p:extLst>
      <p:ext uri="{BB962C8B-B14F-4D97-AF65-F5344CB8AC3E}">
        <p14:creationId xmlns:p14="http://schemas.microsoft.com/office/powerpoint/2010/main" val="1774883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63EDC-19B7-9AC3-E5E6-05CE7068666E}"/>
              </a:ext>
            </a:extLst>
          </p:cNvPr>
          <p:cNvSpPr>
            <a:spLocks noGrp="1"/>
          </p:cNvSpPr>
          <p:nvPr>
            <p:ph type="title"/>
          </p:nvPr>
        </p:nvSpPr>
        <p:spPr>
          <a:xfrm>
            <a:off x="248653" y="0"/>
            <a:ext cx="10722932" cy="1325563"/>
          </a:xfrm>
        </p:spPr>
        <p:txBody>
          <a:bodyPr/>
          <a:lstStyle/>
          <a:p>
            <a:r>
              <a:rPr lang="en-GB" dirty="0"/>
              <a:t>Year 5 – Safety and the Changing Body</a:t>
            </a:r>
          </a:p>
        </p:txBody>
      </p:sp>
      <p:sp>
        <p:nvSpPr>
          <p:cNvPr id="4" name="TextBox 3">
            <a:extLst>
              <a:ext uri="{FF2B5EF4-FFF2-40B4-BE49-F238E27FC236}">
                <a16:creationId xmlns:a16="http://schemas.microsoft.com/office/drawing/2014/main" id="{5A134940-33E2-D9DF-6F3F-6F6BB4E1B31C}"/>
              </a:ext>
            </a:extLst>
          </p:cNvPr>
          <p:cNvSpPr txBox="1"/>
          <p:nvPr/>
        </p:nvSpPr>
        <p:spPr>
          <a:xfrm>
            <a:off x="391885" y="1305341"/>
            <a:ext cx="9219628" cy="4524315"/>
          </a:xfrm>
          <a:prstGeom prst="rect">
            <a:avLst/>
          </a:prstGeom>
          <a:noFill/>
        </p:spPr>
        <p:txBody>
          <a:bodyPr wrap="square" rtlCol="0">
            <a:spAutoFit/>
          </a:bodyPr>
          <a:lstStyle/>
          <a:p>
            <a:r>
              <a:rPr lang="en-GB" b="1" dirty="0"/>
              <a:t>Session 1 - Puberty</a:t>
            </a:r>
          </a:p>
          <a:p>
            <a:r>
              <a:rPr lang="en-GB" b="1" dirty="0"/>
              <a:t>Learning Intention </a:t>
            </a:r>
          </a:p>
          <a:p>
            <a:r>
              <a:rPr lang="en-GB" dirty="0"/>
              <a:t>To understand the physical changes during puberty.</a:t>
            </a:r>
          </a:p>
          <a:p>
            <a:r>
              <a:rPr lang="en-GB" b="1" dirty="0"/>
              <a:t>Learning Outcomes </a:t>
            </a:r>
          </a:p>
          <a:p>
            <a:r>
              <a:rPr lang="en-GB" dirty="0"/>
              <a:t>I understand how the body changes as a child becomes an adult.</a:t>
            </a:r>
          </a:p>
          <a:p>
            <a:r>
              <a:rPr lang="en-GB" dirty="0"/>
              <a:t>I can accurately label sexual external parts of the body. </a:t>
            </a:r>
          </a:p>
          <a:p>
            <a:r>
              <a:rPr lang="en-GB" dirty="0"/>
              <a:t>I can accurately label internal reproductive organs. </a:t>
            </a:r>
          </a:p>
          <a:p>
            <a:endParaRPr lang="en-GB" dirty="0"/>
          </a:p>
          <a:p>
            <a:r>
              <a:rPr lang="en-GB" b="1" dirty="0"/>
              <a:t>Session 2 - Menstruation</a:t>
            </a:r>
          </a:p>
          <a:p>
            <a:r>
              <a:rPr lang="en-GB" b="1" dirty="0"/>
              <a:t>Learning Intention </a:t>
            </a:r>
          </a:p>
          <a:p>
            <a:r>
              <a:rPr lang="en-GB" dirty="0"/>
              <a:t>To understand the menstrual cycle.</a:t>
            </a:r>
          </a:p>
          <a:p>
            <a:r>
              <a:rPr lang="en-GB" b="1" dirty="0"/>
              <a:t>Learning Outcomes </a:t>
            </a:r>
          </a:p>
          <a:p>
            <a:r>
              <a:rPr lang="en-GB" dirty="0"/>
              <a:t>I understand the process of the menstrual cycle.</a:t>
            </a:r>
          </a:p>
          <a:p>
            <a:r>
              <a:rPr lang="en-GB" dirty="0"/>
              <a:t>I can explain some changes I will go through during puberty. </a:t>
            </a:r>
          </a:p>
          <a:p>
            <a:r>
              <a:rPr lang="en-GB" dirty="0"/>
              <a:t>I know who I can go to for help if I need to. </a:t>
            </a:r>
          </a:p>
          <a:p>
            <a:endParaRPr lang="en-GB" b="1" dirty="0"/>
          </a:p>
        </p:txBody>
      </p:sp>
      <p:sp>
        <p:nvSpPr>
          <p:cNvPr id="5" name="TextBox 4">
            <a:extLst>
              <a:ext uri="{FF2B5EF4-FFF2-40B4-BE49-F238E27FC236}">
                <a16:creationId xmlns:a16="http://schemas.microsoft.com/office/drawing/2014/main" id="{F7545359-8A84-8FAB-8D8C-5A9A3122B71D}"/>
              </a:ext>
            </a:extLst>
          </p:cNvPr>
          <p:cNvSpPr txBox="1"/>
          <p:nvPr/>
        </p:nvSpPr>
        <p:spPr>
          <a:xfrm>
            <a:off x="7277493" y="1067265"/>
            <a:ext cx="4807670" cy="2062103"/>
          </a:xfrm>
          <a:prstGeom prst="rect">
            <a:avLst/>
          </a:prstGeom>
          <a:solidFill>
            <a:schemeClr val="accent4">
              <a:lumMod val="40000"/>
              <a:lumOff val="60000"/>
            </a:schemeClr>
          </a:solidFill>
          <a:ln w="25400">
            <a:solidFill>
              <a:srgbClr val="7030A0"/>
            </a:solidFill>
          </a:ln>
        </p:spPr>
        <p:txBody>
          <a:bodyPr wrap="square" rtlCol="0">
            <a:spAutoFit/>
          </a:bodyPr>
          <a:lstStyle/>
          <a:p>
            <a:r>
              <a:rPr lang="en-GB" sz="1600" b="1" dirty="0"/>
              <a:t>Vocabulary: </a:t>
            </a:r>
          </a:p>
          <a:p>
            <a:r>
              <a:rPr lang="en-GB" sz="1600" dirty="0"/>
              <a:t>puberty 		change		cervix</a:t>
            </a:r>
          </a:p>
          <a:p>
            <a:r>
              <a:rPr lang="en-GB" sz="1600" dirty="0"/>
              <a:t>ovary		fallopian tube	uterus</a:t>
            </a:r>
          </a:p>
          <a:p>
            <a:r>
              <a:rPr lang="en-GB" sz="1600" dirty="0"/>
              <a:t>vagina		vulva		clitoris</a:t>
            </a:r>
          </a:p>
          <a:p>
            <a:r>
              <a:rPr lang="en-GB" sz="1600" dirty="0"/>
              <a:t>urethra		vaginal opening	labia</a:t>
            </a:r>
          </a:p>
          <a:p>
            <a:r>
              <a:rPr lang="en-GB" sz="1600" dirty="0"/>
              <a:t>penis		bladder		testicle</a:t>
            </a:r>
          </a:p>
          <a:p>
            <a:r>
              <a:rPr lang="en-GB" sz="1600" dirty="0"/>
              <a:t>sperm		duct		scrotum</a:t>
            </a:r>
          </a:p>
          <a:p>
            <a:r>
              <a:rPr lang="en-GB" sz="1600" dirty="0"/>
              <a:t>breasts		menstruation	nipples</a:t>
            </a:r>
          </a:p>
        </p:txBody>
      </p:sp>
      <p:sp>
        <p:nvSpPr>
          <p:cNvPr id="6" name="TextBox 5">
            <a:extLst>
              <a:ext uri="{FF2B5EF4-FFF2-40B4-BE49-F238E27FC236}">
                <a16:creationId xmlns:a16="http://schemas.microsoft.com/office/drawing/2014/main" id="{A041E6E4-1489-4DA6-81A4-D79FB735721C}"/>
              </a:ext>
            </a:extLst>
          </p:cNvPr>
          <p:cNvSpPr txBox="1"/>
          <p:nvPr/>
        </p:nvSpPr>
        <p:spPr>
          <a:xfrm>
            <a:off x="6909847" y="3567498"/>
            <a:ext cx="5105501" cy="2062103"/>
          </a:xfrm>
          <a:prstGeom prst="rect">
            <a:avLst/>
          </a:prstGeom>
          <a:solidFill>
            <a:schemeClr val="accent4">
              <a:lumMod val="40000"/>
              <a:lumOff val="60000"/>
            </a:schemeClr>
          </a:solidFill>
          <a:ln w="25400">
            <a:solidFill>
              <a:srgbClr val="7030A0"/>
            </a:solidFill>
          </a:ln>
        </p:spPr>
        <p:txBody>
          <a:bodyPr wrap="square" rtlCol="0">
            <a:spAutoFit/>
          </a:bodyPr>
          <a:lstStyle/>
          <a:p>
            <a:r>
              <a:rPr lang="en-GB" sz="1600" b="1" dirty="0"/>
              <a:t>Vocabulary: </a:t>
            </a:r>
          </a:p>
          <a:p>
            <a:r>
              <a:rPr lang="en-GB" sz="1600" dirty="0"/>
              <a:t>menstruation	period		egg</a:t>
            </a:r>
          </a:p>
          <a:p>
            <a:r>
              <a:rPr lang="en-GB" sz="1600" dirty="0"/>
              <a:t>ova		ovaries		uterus</a:t>
            </a:r>
          </a:p>
          <a:p>
            <a:r>
              <a:rPr lang="en-GB" sz="1600" dirty="0"/>
              <a:t>fallopian tube	womb		bleeding</a:t>
            </a:r>
          </a:p>
          <a:p>
            <a:r>
              <a:rPr lang="en-GB" sz="1600" dirty="0"/>
              <a:t>lining		sanitary products	towels</a:t>
            </a:r>
          </a:p>
          <a:p>
            <a:r>
              <a:rPr lang="en-GB" sz="1600" dirty="0"/>
              <a:t>tampons		period pants	cups</a:t>
            </a:r>
          </a:p>
          <a:p>
            <a:r>
              <a:rPr lang="en-GB" sz="1600" dirty="0"/>
              <a:t>voice breaking	erections		ejaculation </a:t>
            </a:r>
          </a:p>
          <a:p>
            <a:r>
              <a:rPr lang="en-GB" sz="1600" dirty="0"/>
              <a:t>wet dreams</a:t>
            </a:r>
          </a:p>
        </p:txBody>
      </p:sp>
    </p:spTree>
    <p:extLst>
      <p:ext uri="{BB962C8B-B14F-4D97-AF65-F5344CB8AC3E}">
        <p14:creationId xmlns:p14="http://schemas.microsoft.com/office/powerpoint/2010/main" val="17589413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63EDC-19B7-9AC3-E5E6-05CE7068666E}"/>
              </a:ext>
            </a:extLst>
          </p:cNvPr>
          <p:cNvSpPr>
            <a:spLocks noGrp="1"/>
          </p:cNvSpPr>
          <p:nvPr>
            <p:ph type="title"/>
          </p:nvPr>
        </p:nvSpPr>
        <p:spPr>
          <a:xfrm>
            <a:off x="248653" y="0"/>
            <a:ext cx="10722932" cy="1325563"/>
          </a:xfrm>
        </p:spPr>
        <p:txBody>
          <a:bodyPr/>
          <a:lstStyle/>
          <a:p>
            <a:r>
              <a:rPr lang="en-GB" dirty="0"/>
              <a:t>Year 5 – Safety and the Changing Body</a:t>
            </a:r>
          </a:p>
        </p:txBody>
      </p:sp>
      <p:sp>
        <p:nvSpPr>
          <p:cNvPr id="4" name="TextBox 3">
            <a:extLst>
              <a:ext uri="{FF2B5EF4-FFF2-40B4-BE49-F238E27FC236}">
                <a16:creationId xmlns:a16="http://schemas.microsoft.com/office/drawing/2014/main" id="{5A134940-33E2-D9DF-6F3F-6F6BB4E1B31C}"/>
              </a:ext>
            </a:extLst>
          </p:cNvPr>
          <p:cNvSpPr txBox="1"/>
          <p:nvPr/>
        </p:nvSpPr>
        <p:spPr>
          <a:xfrm>
            <a:off x="391885" y="1305341"/>
            <a:ext cx="9219628" cy="2031325"/>
          </a:xfrm>
          <a:prstGeom prst="rect">
            <a:avLst/>
          </a:prstGeom>
          <a:noFill/>
        </p:spPr>
        <p:txBody>
          <a:bodyPr wrap="square" rtlCol="0">
            <a:spAutoFit/>
          </a:bodyPr>
          <a:lstStyle/>
          <a:p>
            <a:r>
              <a:rPr lang="en-GB" b="1" dirty="0"/>
              <a:t>Session 3 – Emotional Changes in Puberty</a:t>
            </a:r>
          </a:p>
          <a:p>
            <a:r>
              <a:rPr lang="en-GB" b="1" dirty="0"/>
              <a:t>Learning Intention </a:t>
            </a:r>
          </a:p>
          <a:p>
            <a:r>
              <a:rPr lang="en-GB" dirty="0"/>
              <a:t>To understand emotional changes during puberty. </a:t>
            </a:r>
          </a:p>
          <a:p>
            <a:r>
              <a:rPr lang="en-GB" b="1" dirty="0"/>
              <a:t>Learning Outcomes </a:t>
            </a:r>
          </a:p>
          <a:p>
            <a:r>
              <a:rPr lang="en-GB" dirty="0"/>
              <a:t>I understand that puberty may change my feelings as well as my body. </a:t>
            </a:r>
          </a:p>
          <a:p>
            <a:r>
              <a:rPr lang="en-GB" dirty="0"/>
              <a:t>I understand that everyone is different and these differences are normal. </a:t>
            </a:r>
          </a:p>
          <a:p>
            <a:r>
              <a:rPr lang="en-GB" dirty="0"/>
              <a:t>I know who I can talk to if I am worried about anything. </a:t>
            </a:r>
          </a:p>
        </p:txBody>
      </p:sp>
      <p:sp>
        <p:nvSpPr>
          <p:cNvPr id="5" name="TextBox 4">
            <a:extLst>
              <a:ext uri="{FF2B5EF4-FFF2-40B4-BE49-F238E27FC236}">
                <a16:creationId xmlns:a16="http://schemas.microsoft.com/office/drawing/2014/main" id="{F7545359-8A84-8FAB-8D8C-5A9A3122B71D}"/>
              </a:ext>
            </a:extLst>
          </p:cNvPr>
          <p:cNvSpPr txBox="1"/>
          <p:nvPr/>
        </p:nvSpPr>
        <p:spPr>
          <a:xfrm>
            <a:off x="9611513" y="1443840"/>
            <a:ext cx="2188602" cy="1754326"/>
          </a:xfrm>
          <a:prstGeom prst="rect">
            <a:avLst/>
          </a:prstGeom>
          <a:solidFill>
            <a:schemeClr val="accent4">
              <a:lumMod val="40000"/>
              <a:lumOff val="60000"/>
            </a:schemeClr>
          </a:solidFill>
          <a:ln w="25400">
            <a:solidFill>
              <a:srgbClr val="7030A0"/>
            </a:solidFill>
          </a:ln>
        </p:spPr>
        <p:txBody>
          <a:bodyPr wrap="square" rtlCol="0">
            <a:spAutoFit/>
          </a:bodyPr>
          <a:lstStyle/>
          <a:p>
            <a:r>
              <a:rPr lang="en-GB" b="1" dirty="0"/>
              <a:t>Vocabulary: </a:t>
            </a:r>
          </a:p>
          <a:p>
            <a:endParaRPr lang="en-GB" dirty="0"/>
          </a:p>
          <a:p>
            <a:r>
              <a:rPr lang="en-GB" dirty="0"/>
              <a:t>puberty</a:t>
            </a:r>
          </a:p>
          <a:p>
            <a:r>
              <a:rPr lang="en-GB" dirty="0"/>
              <a:t>attraction</a:t>
            </a:r>
          </a:p>
          <a:p>
            <a:r>
              <a:rPr lang="en-GB" dirty="0"/>
              <a:t>change</a:t>
            </a:r>
          </a:p>
          <a:p>
            <a:r>
              <a:rPr lang="en-GB" dirty="0"/>
              <a:t>feelings</a:t>
            </a:r>
          </a:p>
        </p:txBody>
      </p:sp>
    </p:spTree>
    <p:extLst>
      <p:ext uri="{BB962C8B-B14F-4D97-AF65-F5344CB8AC3E}">
        <p14:creationId xmlns:p14="http://schemas.microsoft.com/office/powerpoint/2010/main" val="12035153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63EDC-19B7-9AC3-E5E6-05CE7068666E}"/>
              </a:ext>
            </a:extLst>
          </p:cNvPr>
          <p:cNvSpPr>
            <a:spLocks noGrp="1"/>
          </p:cNvSpPr>
          <p:nvPr>
            <p:ph type="title"/>
          </p:nvPr>
        </p:nvSpPr>
        <p:spPr>
          <a:xfrm>
            <a:off x="248653" y="-198548"/>
            <a:ext cx="10722932" cy="1325563"/>
          </a:xfrm>
        </p:spPr>
        <p:txBody>
          <a:bodyPr>
            <a:normAutofit/>
          </a:bodyPr>
          <a:lstStyle/>
          <a:p>
            <a:r>
              <a:rPr lang="en-GB" dirty="0"/>
              <a:t>Year 6 – </a:t>
            </a:r>
            <a:r>
              <a:rPr lang="en-GB" sz="3600" dirty="0"/>
              <a:t>Safety and the Changing Body. </a:t>
            </a:r>
            <a:endParaRPr lang="en-GB" sz="3400" dirty="0"/>
          </a:p>
        </p:txBody>
      </p:sp>
      <p:sp>
        <p:nvSpPr>
          <p:cNvPr id="4" name="TextBox 3">
            <a:extLst>
              <a:ext uri="{FF2B5EF4-FFF2-40B4-BE49-F238E27FC236}">
                <a16:creationId xmlns:a16="http://schemas.microsoft.com/office/drawing/2014/main" id="{5A134940-33E2-D9DF-6F3F-6F6BB4E1B31C}"/>
              </a:ext>
            </a:extLst>
          </p:cNvPr>
          <p:cNvSpPr txBox="1"/>
          <p:nvPr/>
        </p:nvSpPr>
        <p:spPr>
          <a:xfrm>
            <a:off x="391885" y="1305341"/>
            <a:ext cx="7548957" cy="4524315"/>
          </a:xfrm>
          <a:prstGeom prst="rect">
            <a:avLst/>
          </a:prstGeom>
          <a:noFill/>
        </p:spPr>
        <p:txBody>
          <a:bodyPr wrap="square" rtlCol="0">
            <a:spAutoFit/>
          </a:bodyPr>
          <a:lstStyle/>
          <a:p>
            <a:r>
              <a:rPr lang="en-GB" b="1" dirty="0"/>
              <a:t>Session 1 – Physical and emotional changes of puberty</a:t>
            </a:r>
          </a:p>
          <a:p>
            <a:r>
              <a:rPr lang="en-GB" b="1" dirty="0"/>
              <a:t>Learning Intention</a:t>
            </a:r>
          </a:p>
          <a:p>
            <a:r>
              <a:rPr lang="en-GB" dirty="0"/>
              <a:t>To understand the changes that happen during puberty. </a:t>
            </a:r>
          </a:p>
          <a:p>
            <a:r>
              <a:rPr lang="en-GB" b="1" dirty="0"/>
              <a:t>Learning Outcomes </a:t>
            </a:r>
          </a:p>
          <a:p>
            <a:r>
              <a:rPr lang="en-GB" dirty="0"/>
              <a:t>I understand changes that happen during puberty for boys, girls and both. </a:t>
            </a:r>
          </a:p>
          <a:p>
            <a:r>
              <a:rPr lang="en-GB" dirty="0"/>
              <a:t>I can name parts of the body. </a:t>
            </a:r>
          </a:p>
          <a:p>
            <a:r>
              <a:rPr lang="en-GB" dirty="0"/>
              <a:t>I can use my knowledge to answer other people’s problems. </a:t>
            </a:r>
          </a:p>
          <a:p>
            <a:endParaRPr lang="en-GB" b="1" dirty="0"/>
          </a:p>
          <a:p>
            <a:r>
              <a:rPr lang="en-GB" b="1" dirty="0"/>
              <a:t>Session 2 – Conception (Parents have the right to withdraw their children from this lesson). </a:t>
            </a:r>
          </a:p>
          <a:p>
            <a:r>
              <a:rPr lang="en-GB" b="1" dirty="0"/>
              <a:t>Learning Intention </a:t>
            </a:r>
          </a:p>
          <a:p>
            <a:r>
              <a:rPr lang="en-GB" dirty="0"/>
              <a:t>To understand the development of the baby during pregnancy.</a:t>
            </a:r>
          </a:p>
          <a:p>
            <a:r>
              <a:rPr lang="en-GB" b="1" dirty="0"/>
              <a:t>Learning Outcomes </a:t>
            </a:r>
          </a:p>
          <a:p>
            <a:r>
              <a:rPr lang="en-GB" dirty="0"/>
              <a:t>I understand how a baby develops in the womb during pregnancy.</a:t>
            </a:r>
          </a:p>
          <a:p>
            <a:r>
              <a:rPr lang="en-GB" dirty="0"/>
              <a:t>I can identify some of the things a baby needs. </a:t>
            </a:r>
          </a:p>
        </p:txBody>
      </p:sp>
      <p:sp>
        <p:nvSpPr>
          <p:cNvPr id="5" name="TextBox 4">
            <a:extLst>
              <a:ext uri="{FF2B5EF4-FFF2-40B4-BE49-F238E27FC236}">
                <a16:creationId xmlns:a16="http://schemas.microsoft.com/office/drawing/2014/main" id="{F7545359-8A84-8FAB-8D8C-5A9A3122B71D}"/>
              </a:ext>
            </a:extLst>
          </p:cNvPr>
          <p:cNvSpPr txBox="1"/>
          <p:nvPr/>
        </p:nvSpPr>
        <p:spPr>
          <a:xfrm>
            <a:off x="8149389" y="3567498"/>
            <a:ext cx="3706873" cy="2585323"/>
          </a:xfrm>
          <a:prstGeom prst="rect">
            <a:avLst/>
          </a:prstGeom>
          <a:solidFill>
            <a:schemeClr val="accent4">
              <a:lumMod val="40000"/>
              <a:lumOff val="60000"/>
            </a:schemeClr>
          </a:solidFill>
          <a:ln w="25400">
            <a:solidFill>
              <a:srgbClr val="7030A0"/>
            </a:solidFill>
          </a:ln>
        </p:spPr>
        <p:txBody>
          <a:bodyPr wrap="square" rtlCol="0">
            <a:spAutoFit/>
          </a:bodyPr>
          <a:lstStyle/>
          <a:p>
            <a:r>
              <a:rPr lang="en-GB" b="1" dirty="0"/>
              <a:t>Vocabulary:</a:t>
            </a:r>
            <a:r>
              <a:rPr lang="en-GB" dirty="0"/>
              <a:t> </a:t>
            </a:r>
          </a:p>
          <a:p>
            <a:endParaRPr lang="en-GB" dirty="0"/>
          </a:p>
          <a:p>
            <a:r>
              <a:rPr lang="en-GB" dirty="0"/>
              <a:t>sperm		egg</a:t>
            </a:r>
          </a:p>
          <a:p>
            <a:r>
              <a:rPr lang="en-GB" dirty="0"/>
              <a:t>erection		fertilise</a:t>
            </a:r>
          </a:p>
          <a:p>
            <a:r>
              <a:rPr lang="en-GB" dirty="0"/>
              <a:t>conception</a:t>
            </a:r>
          </a:p>
          <a:p>
            <a:r>
              <a:rPr lang="en-GB" dirty="0"/>
              <a:t>sexual intercourse</a:t>
            </a:r>
          </a:p>
          <a:p>
            <a:r>
              <a:rPr lang="en-GB" dirty="0"/>
              <a:t>relationship	pregnancy</a:t>
            </a:r>
          </a:p>
          <a:p>
            <a:r>
              <a:rPr lang="en-GB" dirty="0"/>
              <a:t>development	commitment</a:t>
            </a:r>
          </a:p>
          <a:p>
            <a:r>
              <a:rPr lang="en-GB" dirty="0"/>
              <a:t>baby	love 	care</a:t>
            </a:r>
          </a:p>
        </p:txBody>
      </p:sp>
      <p:sp>
        <p:nvSpPr>
          <p:cNvPr id="6" name="TextBox 5">
            <a:extLst>
              <a:ext uri="{FF2B5EF4-FFF2-40B4-BE49-F238E27FC236}">
                <a16:creationId xmlns:a16="http://schemas.microsoft.com/office/drawing/2014/main" id="{6E9E1492-0FBB-4736-90FC-BFE707CCCE28}"/>
              </a:ext>
            </a:extLst>
          </p:cNvPr>
          <p:cNvSpPr txBox="1"/>
          <p:nvPr/>
        </p:nvSpPr>
        <p:spPr>
          <a:xfrm>
            <a:off x="8149389" y="843677"/>
            <a:ext cx="3706873" cy="2585323"/>
          </a:xfrm>
          <a:prstGeom prst="rect">
            <a:avLst/>
          </a:prstGeom>
          <a:solidFill>
            <a:schemeClr val="accent4">
              <a:lumMod val="40000"/>
              <a:lumOff val="60000"/>
            </a:schemeClr>
          </a:solidFill>
          <a:ln w="25400">
            <a:solidFill>
              <a:srgbClr val="7030A0"/>
            </a:solidFill>
          </a:ln>
        </p:spPr>
        <p:txBody>
          <a:bodyPr wrap="square" rtlCol="0">
            <a:spAutoFit/>
          </a:bodyPr>
          <a:lstStyle/>
          <a:p>
            <a:r>
              <a:rPr lang="en-GB" b="1" dirty="0"/>
              <a:t>Vocabulary: </a:t>
            </a:r>
          </a:p>
          <a:p>
            <a:endParaRPr lang="en-GB" dirty="0"/>
          </a:p>
          <a:p>
            <a:r>
              <a:rPr lang="en-GB" dirty="0"/>
              <a:t>puberty 	change 	cervix</a:t>
            </a:r>
          </a:p>
          <a:p>
            <a:r>
              <a:rPr lang="en-GB" dirty="0"/>
              <a:t>ovary	fallopian tube</a:t>
            </a:r>
          </a:p>
          <a:p>
            <a:r>
              <a:rPr lang="en-GB" dirty="0"/>
              <a:t>uterus	vagina	vulva</a:t>
            </a:r>
          </a:p>
          <a:p>
            <a:r>
              <a:rPr lang="en-GB" dirty="0"/>
              <a:t>clitoris	vaginal opening</a:t>
            </a:r>
          </a:p>
          <a:p>
            <a:r>
              <a:rPr lang="en-GB" dirty="0"/>
              <a:t>labia	penis	bladder</a:t>
            </a:r>
          </a:p>
          <a:p>
            <a:r>
              <a:rPr lang="en-GB" dirty="0"/>
              <a:t>testicle	scrotum	</a:t>
            </a:r>
          </a:p>
          <a:p>
            <a:r>
              <a:rPr lang="en-GB" dirty="0"/>
              <a:t>breasts	nipples</a:t>
            </a:r>
          </a:p>
        </p:txBody>
      </p:sp>
    </p:spTree>
    <p:extLst>
      <p:ext uri="{BB962C8B-B14F-4D97-AF65-F5344CB8AC3E}">
        <p14:creationId xmlns:p14="http://schemas.microsoft.com/office/powerpoint/2010/main" val="18330580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63EDC-19B7-9AC3-E5E6-05CE7068666E}"/>
              </a:ext>
            </a:extLst>
          </p:cNvPr>
          <p:cNvSpPr>
            <a:spLocks noGrp="1"/>
          </p:cNvSpPr>
          <p:nvPr>
            <p:ph type="title"/>
          </p:nvPr>
        </p:nvSpPr>
        <p:spPr>
          <a:xfrm>
            <a:off x="248653" y="-198548"/>
            <a:ext cx="10722932" cy="1325563"/>
          </a:xfrm>
        </p:spPr>
        <p:txBody>
          <a:bodyPr/>
          <a:lstStyle/>
          <a:p>
            <a:r>
              <a:rPr lang="en-GB" dirty="0"/>
              <a:t>Year 6 – </a:t>
            </a:r>
            <a:r>
              <a:rPr lang="en-GB" sz="3600" dirty="0"/>
              <a:t>Safety and the Changing Body</a:t>
            </a:r>
            <a:endParaRPr lang="en-GB" sz="3400" dirty="0"/>
          </a:p>
        </p:txBody>
      </p:sp>
      <p:sp>
        <p:nvSpPr>
          <p:cNvPr id="4" name="TextBox 3">
            <a:extLst>
              <a:ext uri="{FF2B5EF4-FFF2-40B4-BE49-F238E27FC236}">
                <a16:creationId xmlns:a16="http://schemas.microsoft.com/office/drawing/2014/main" id="{5A134940-33E2-D9DF-6F3F-6F6BB4E1B31C}"/>
              </a:ext>
            </a:extLst>
          </p:cNvPr>
          <p:cNvSpPr txBox="1"/>
          <p:nvPr/>
        </p:nvSpPr>
        <p:spPr>
          <a:xfrm>
            <a:off x="391885" y="1273257"/>
            <a:ext cx="9219628" cy="2031325"/>
          </a:xfrm>
          <a:prstGeom prst="rect">
            <a:avLst/>
          </a:prstGeom>
          <a:noFill/>
        </p:spPr>
        <p:txBody>
          <a:bodyPr wrap="square" rtlCol="0">
            <a:spAutoFit/>
          </a:bodyPr>
          <a:lstStyle/>
          <a:p>
            <a:r>
              <a:rPr lang="en-GB" b="1" dirty="0"/>
              <a:t>Session 3 - Pregnancy and Birth (Parents have the right to withdraw their children from this lesson). </a:t>
            </a:r>
          </a:p>
          <a:p>
            <a:r>
              <a:rPr lang="en-GB" b="1" dirty="0"/>
              <a:t>Learning Intention </a:t>
            </a:r>
          </a:p>
          <a:p>
            <a:r>
              <a:rPr lang="en-GB" dirty="0"/>
              <a:t>To understand the development of the baby during pregnancy.</a:t>
            </a:r>
          </a:p>
          <a:p>
            <a:r>
              <a:rPr lang="en-GB" b="1" dirty="0"/>
              <a:t>Learning Outcomes </a:t>
            </a:r>
          </a:p>
          <a:p>
            <a:r>
              <a:rPr lang="en-GB" dirty="0"/>
              <a:t>I understand how a baby develops in the womb during pregnancy.</a:t>
            </a:r>
          </a:p>
          <a:p>
            <a:r>
              <a:rPr lang="en-GB" dirty="0"/>
              <a:t>I can identify some of the things a baby needs. </a:t>
            </a:r>
          </a:p>
        </p:txBody>
      </p:sp>
      <p:sp>
        <p:nvSpPr>
          <p:cNvPr id="5" name="TextBox 4">
            <a:extLst>
              <a:ext uri="{FF2B5EF4-FFF2-40B4-BE49-F238E27FC236}">
                <a16:creationId xmlns:a16="http://schemas.microsoft.com/office/drawing/2014/main" id="{F7545359-8A84-8FAB-8D8C-5A9A3122B71D}"/>
              </a:ext>
            </a:extLst>
          </p:cNvPr>
          <p:cNvSpPr txBox="1"/>
          <p:nvPr/>
        </p:nvSpPr>
        <p:spPr>
          <a:xfrm>
            <a:off x="9611513" y="788269"/>
            <a:ext cx="2245896" cy="5909310"/>
          </a:xfrm>
          <a:prstGeom prst="rect">
            <a:avLst/>
          </a:prstGeom>
          <a:solidFill>
            <a:schemeClr val="accent4">
              <a:lumMod val="40000"/>
              <a:lumOff val="60000"/>
            </a:schemeClr>
          </a:solidFill>
          <a:ln w="25400">
            <a:solidFill>
              <a:srgbClr val="7030A0"/>
            </a:solidFill>
          </a:ln>
        </p:spPr>
        <p:txBody>
          <a:bodyPr wrap="square" rtlCol="0">
            <a:spAutoFit/>
          </a:bodyPr>
          <a:lstStyle/>
          <a:p>
            <a:r>
              <a:rPr lang="en-GB" b="1" dirty="0"/>
              <a:t>Vocabulary: </a:t>
            </a:r>
          </a:p>
          <a:p>
            <a:endParaRPr lang="en-GB" dirty="0"/>
          </a:p>
          <a:p>
            <a:r>
              <a:rPr lang="en-GB" dirty="0"/>
              <a:t>womb</a:t>
            </a:r>
          </a:p>
          <a:p>
            <a:r>
              <a:rPr lang="en-GB" dirty="0"/>
              <a:t>sperm</a:t>
            </a:r>
          </a:p>
          <a:p>
            <a:r>
              <a:rPr lang="en-GB" dirty="0"/>
              <a:t>egg</a:t>
            </a:r>
          </a:p>
          <a:p>
            <a:r>
              <a:rPr lang="en-GB" dirty="0"/>
              <a:t>conception</a:t>
            </a:r>
          </a:p>
          <a:p>
            <a:r>
              <a:rPr lang="en-GB" dirty="0"/>
              <a:t>fertilisation</a:t>
            </a:r>
          </a:p>
          <a:p>
            <a:r>
              <a:rPr lang="en-GB" dirty="0"/>
              <a:t>pregnancy</a:t>
            </a:r>
          </a:p>
          <a:p>
            <a:r>
              <a:rPr lang="en-GB" dirty="0"/>
              <a:t>sexual intercourse</a:t>
            </a:r>
          </a:p>
          <a:p>
            <a:r>
              <a:rPr lang="en-GB" dirty="0"/>
              <a:t>twins</a:t>
            </a:r>
          </a:p>
          <a:p>
            <a:r>
              <a:rPr lang="en-GB" dirty="0"/>
              <a:t>fostering</a:t>
            </a:r>
          </a:p>
          <a:p>
            <a:r>
              <a:rPr lang="en-GB" dirty="0"/>
              <a:t>adoption</a:t>
            </a:r>
          </a:p>
          <a:p>
            <a:r>
              <a:rPr lang="en-GB" dirty="0"/>
              <a:t>relationship</a:t>
            </a:r>
          </a:p>
          <a:p>
            <a:r>
              <a:rPr lang="en-GB" dirty="0"/>
              <a:t>friendship</a:t>
            </a:r>
          </a:p>
          <a:p>
            <a:r>
              <a:rPr lang="en-GB" dirty="0"/>
              <a:t>love</a:t>
            </a:r>
          </a:p>
          <a:p>
            <a:r>
              <a:rPr lang="en-GB" dirty="0"/>
              <a:t>consent</a:t>
            </a:r>
          </a:p>
          <a:p>
            <a:r>
              <a:rPr lang="en-GB" dirty="0"/>
              <a:t>intimacy</a:t>
            </a:r>
          </a:p>
          <a:p>
            <a:r>
              <a:rPr lang="en-GB" dirty="0"/>
              <a:t>communication</a:t>
            </a:r>
          </a:p>
          <a:p>
            <a:r>
              <a:rPr lang="en-GB" dirty="0"/>
              <a:t>personal/private information</a:t>
            </a:r>
          </a:p>
          <a:p>
            <a:r>
              <a:rPr lang="en-GB" dirty="0"/>
              <a:t>internet safety</a:t>
            </a:r>
          </a:p>
        </p:txBody>
      </p:sp>
    </p:spTree>
    <p:extLst>
      <p:ext uri="{BB962C8B-B14F-4D97-AF65-F5344CB8AC3E}">
        <p14:creationId xmlns:p14="http://schemas.microsoft.com/office/powerpoint/2010/main" val="2911651627"/>
      </p:ext>
    </p:extLst>
  </p:cSld>
  <p:clrMapOvr>
    <a:masterClrMapping/>
  </p:clrMapOvr>
</p:sld>
</file>

<file path=ppt/theme/theme1.xml><?xml version="1.0" encoding="utf-8"?>
<a:theme xmlns:a="http://schemas.openxmlformats.org/drawingml/2006/main" name="SineVTI">
  <a:themeElements>
    <a:clrScheme name="AnalogousFromLightSeedLeftStep">
      <a:dk1>
        <a:srgbClr val="000000"/>
      </a:dk1>
      <a:lt1>
        <a:srgbClr val="FFFFFF"/>
      </a:lt1>
      <a:dk2>
        <a:srgbClr val="3C2441"/>
      </a:dk2>
      <a:lt2>
        <a:srgbClr val="E2E5E8"/>
      </a:lt2>
      <a:accent1>
        <a:srgbClr val="C49B6D"/>
      </a:accent1>
      <a:accent2>
        <a:srgbClr val="C67B72"/>
      </a:accent2>
      <a:accent3>
        <a:srgbClr val="D18CA1"/>
      </a:accent3>
      <a:accent4>
        <a:srgbClr val="C672B0"/>
      </a:accent4>
      <a:accent5>
        <a:srgbClr val="C78CD1"/>
      </a:accent5>
      <a:accent6>
        <a:srgbClr val="9772C6"/>
      </a:accent6>
      <a:hlink>
        <a:srgbClr val="6184AA"/>
      </a:hlink>
      <a:folHlink>
        <a:srgbClr val="7F7F7F"/>
      </a:folHlink>
    </a:clrScheme>
    <a:fontScheme name="Custom 49">
      <a:majorFont>
        <a:latin typeface="Posterama"/>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ineVTI" id="{8435B2A2-1BD5-4C05-93E5-3C5388B709E3}" vid="{0D704B13-63FE-4848-A298-6B7359B95653}"/>
    </a:ext>
  </a:extLst>
</a:theme>
</file>

<file path=docProps/app.xml><?xml version="1.0" encoding="utf-8"?>
<Properties xmlns="http://schemas.openxmlformats.org/officeDocument/2006/extended-properties" xmlns:vt="http://schemas.openxmlformats.org/officeDocument/2006/docPropsVTypes">
  <TotalTime>470</TotalTime>
  <Words>1463</Words>
  <Application>Microsoft Office PowerPoint</Application>
  <PresentationFormat>Widescreen</PresentationFormat>
  <Paragraphs>297</Paragraphs>
  <Slides>13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Avenir Next LT Pro</vt:lpstr>
      <vt:lpstr>Calibri</vt:lpstr>
      <vt:lpstr>Posterama</vt:lpstr>
      <vt:lpstr>Symbol</vt:lpstr>
      <vt:lpstr>Wingdings</vt:lpstr>
      <vt:lpstr>SineVTI</vt:lpstr>
      <vt:lpstr>RSE  Relationships and Sex Education at Denham Village School</vt:lpstr>
      <vt:lpstr>Our RSE Curriculum </vt:lpstr>
      <vt:lpstr>Our RSE Curriculum </vt:lpstr>
      <vt:lpstr>Reception – Family and Friendship</vt:lpstr>
      <vt:lpstr>Reception – Family and Friendship</vt:lpstr>
      <vt:lpstr>Year 1 and 2 - Safety and the Changing Body</vt:lpstr>
      <vt:lpstr>Year 1 and 2 – Safety and the Changing Body</vt:lpstr>
      <vt:lpstr>Year 3 and 4 - Safety and the Changing Body</vt:lpstr>
      <vt:lpstr>Year 3 and 4– Safety and the Changing Body</vt:lpstr>
      <vt:lpstr>Year 5 – Safety and the Changing Body</vt:lpstr>
      <vt:lpstr>Year 5 – Safety and the Changing Body</vt:lpstr>
      <vt:lpstr>Year 6 – Safety and the Changing Body. </vt:lpstr>
      <vt:lpstr>Year 6 – Safety and the Changing Body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RSE  Relationships and Sex Education at Denham Village School</dc:title>
  <dc:creator>Vanessa Davis</dc:creator>
  <cp:lastModifiedBy>Denham Village School HeadTeacher</cp:lastModifiedBy>
  <cp:revision>77</cp:revision>
  <dcterms:created xsi:type="dcterms:W3CDTF">2024-04-15T19:27:08Z</dcterms:created>
  <dcterms:modified xsi:type="dcterms:W3CDTF">2025-06-20T10:11:07Z</dcterms:modified>
</cp:coreProperties>
</file>