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Knockout Featherweight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Knockout Featherweight Bold" panose="020B0604020202020204" charset="0"/>
      <p:regular r:id="rId19"/>
    </p:embeddedFont>
    <p:embeddedFont>
      <p:font typeface="Frutiger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05.05.2026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introduce wellbeing and why it is important </a:t>
            </a:r>
          </a:p>
          <a:p>
            <a:endParaRPr lang="en-US"/>
          </a:p>
          <a:p>
            <a:r>
              <a:rPr lang="en-US"/>
              <a:t>It helps us learn</a:t>
            </a:r>
          </a:p>
          <a:p>
            <a:endParaRPr lang="en-US"/>
          </a:p>
          <a:p>
            <a:r>
              <a:rPr lang="en-US"/>
              <a:t>It helps us make friends</a:t>
            </a:r>
          </a:p>
          <a:p>
            <a:endParaRPr lang="en-US"/>
          </a:p>
          <a:p>
            <a:r>
              <a:rPr lang="en-US"/>
              <a:t>It helps us solve problems</a:t>
            </a:r>
          </a:p>
          <a:p>
            <a:endParaRPr lang="en-US"/>
          </a:p>
          <a:p>
            <a:r>
              <a:rPr lang="en-US"/>
              <a:t>It helps us feel confident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Explain what mental health is – its about our feelings, thoughts, emotions and moods </a:t>
            </a:r>
          </a:p>
          <a:p>
            <a:r>
              <a:rPr lang="en-US"/>
              <a:t>Everyone knows how to look after their physical health – examples?</a:t>
            </a:r>
          </a:p>
          <a:p>
            <a:r>
              <a:rPr lang="en-US"/>
              <a:t>But it can be difficult to know what to do to look after our mental health.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“Put your hand up if you have a friend.”</a:t>
            </a:r>
          </a:p>
          <a:p>
            <a:endParaRPr lang="en-US"/>
          </a:p>
          <a:p>
            <a:r>
              <a:rPr lang="en-US"/>
              <a:t>“Put your hand up if someone has ever helped you when you felt sad.”</a:t>
            </a:r>
          </a:p>
          <a:p>
            <a:endParaRPr lang="en-US"/>
          </a:p>
          <a:p>
            <a:r>
              <a:rPr lang="en-US"/>
              <a:t>“Put your hand up if someone smiling at you has made your day better.”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Active in many different ways </a:t>
            </a:r>
          </a:p>
          <a:p>
            <a:endParaRPr lang="en-US" dirty="0"/>
          </a:p>
          <a:p>
            <a:r>
              <a:rPr lang="en-US" dirty="0"/>
              <a:t>“If you feel angry → running or jumping can help you calm down.”</a:t>
            </a:r>
          </a:p>
          <a:p>
            <a:r>
              <a:rPr lang="en-US" dirty="0"/>
              <a:t>“If you feel sad → playing outside can help you feel a bit happier.”</a:t>
            </a:r>
          </a:p>
          <a:p>
            <a:r>
              <a:rPr lang="en-US" dirty="0"/>
              <a:t>“If you feel tired → moving can wake your brain up!”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!</a:t>
            </a:r>
          </a:p>
          <a:p>
            <a:r>
              <a:rPr lang="en-US"/>
              <a:t>3.</a:t>
            </a:r>
          </a:p>
          <a:p>
            <a:r>
              <a:rPr lang="en-US"/>
              <a:t>Why did the cow go to space?</a:t>
            </a:r>
          </a:p>
          <a:p>
            <a:r>
              <a:rPr lang="en-US"/>
              <a:t>To see the moooon!</a:t>
            </a:r>
          </a:p>
          <a:p>
            <a:r>
              <a:rPr lang="en-US"/>
              <a:t>4.</a:t>
            </a:r>
          </a:p>
          <a:p>
            <a:r>
              <a:rPr lang="en-US"/>
              <a:t>Why did the student eat his homework?</a:t>
            </a:r>
          </a:p>
          <a:p>
            <a:r>
              <a:rPr lang="en-US"/>
              <a:t>Because the teacher said it was a piece of cake!</a:t>
            </a:r>
          </a:p>
          <a:p>
            <a:r>
              <a:rPr lang="en-US"/>
              <a:t>5.</a:t>
            </a:r>
          </a:p>
          <a:p>
            <a:r>
              <a:rPr lang="en-US"/>
              <a:t>Why was the maths book sad?</a:t>
            </a:r>
          </a:p>
          <a:p>
            <a:r>
              <a:rPr lang="en-US"/>
              <a:t>Because it had too many problems!</a:t>
            </a:r>
          </a:p>
          <a:p>
            <a:r>
              <a:rPr lang="en-US"/>
              <a:t>6.</a:t>
            </a:r>
          </a:p>
          <a:p>
            <a:r>
              <a:rPr lang="en-US"/>
              <a:t>Why did the pencil get an award?</a:t>
            </a:r>
          </a:p>
          <a:p>
            <a:r>
              <a:rPr lang="en-US"/>
              <a:t>Because it was very sharp!</a:t>
            </a:r>
          </a:p>
          <a:p>
            <a:r>
              <a:rPr lang="en-US"/>
              <a:t>7.</a:t>
            </a:r>
          </a:p>
          <a:p>
            <a:r>
              <a:rPr lang="en-US"/>
              <a:t>What do you call cheese that isn’t yours?</a:t>
            </a:r>
          </a:p>
          <a:p>
            <a:r>
              <a:rPr lang="en-US"/>
              <a:t>Nacho cheese!</a:t>
            </a:r>
          </a:p>
          <a:p>
            <a:r>
              <a:rPr lang="en-US"/>
              <a:t>8.</a:t>
            </a:r>
          </a:p>
          <a:p>
            <a:r>
              <a:rPr lang="en-US"/>
              <a:t>Why can’t you give Elsa a balloon?</a:t>
            </a:r>
          </a:p>
          <a:p>
            <a:r>
              <a:rPr lang="en-US"/>
              <a:t>Because she will let it go!</a:t>
            </a:r>
          </a:p>
          <a:p>
            <a:r>
              <a:rPr lang="en-US"/>
              <a:t>Turn to the person next to you and smile..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How can someone help you with big or difficult emotions?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Ask everyone to:</a:t>
            </a:r>
          </a:p>
          <a:p>
            <a:endParaRPr lang="en-US"/>
          </a:p>
          <a:p>
            <a:r>
              <a:rPr lang="en-US"/>
              <a:t>Turn to the person next to them</a:t>
            </a:r>
          </a:p>
          <a:p>
            <a:endParaRPr lang="en-US"/>
          </a:p>
          <a:p>
            <a:r>
              <a:rPr lang="en-US"/>
              <a:t>Give them a smile</a:t>
            </a:r>
          </a:p>
          <a:p>
            <a:endParaRPr lang="en-US"/>
          </a:p>
          <a:p>
            <a:r>
              <a:rPr lang="en-US"/>
              <a:t>Say “I’m glad you’re here.”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Your job is to look around the playground and the classroom and spot someone who might need a connection.</a:t>
            </a:r>
          </a:p>
          <a:p>
            <a:endParaRPr lang="en-US"/>
          </a:p>
          <a:p>
            <a:r>
              <a:rPr lang="en-US"/>
              <a:t>That might be someone who:</a:t>
            </a:r>
          </a:p>
          <a:p>
            <a:r>
              <a:rPr lang="en-US"/>
              <a:t>Is standing by themselves</a:t>
            </a:r>
          </a:p>
          <a:p>
            <a:r>
              <a:rPr lang="en-US"/>
              <a:t>Looks a bit sad</a:t>
            </a:r>
          </a:p>
          <a:p>
            <a:r>
              <a:rPr lang="en-US"/>
              <a:t>Is new or unsure</a:t>
            </a:r>
          </a:p>
          <a:p>
            <a:r>
              <a:rPr lang="en-US"/>
              <a:t>Needs help with something</a:t>
            </a:r>
          </a:p>
          <a:p>
            <a:endParaRPr lang="en-US"/>
          </a:p>
          <a:p>
            <a:r>
              <a:rPr lang="en-US"/>
              <a:t>Then give the action:</a:t>
            </a:r>
          </a:p>
          <a:p>
            <a:r>
              <a:rPr lang="en-US"/>
              <a:t>When you spot them, do one simple thing:</a:t>
            </a:r>
          </a:p>
          <a:p>
            <a:r>
              <a:rPr lang="en-US"/>
              <a:t>Say hello, ask them to play, or sit with them.</a:t>
            </a:r>
          </a:p>
          <a:p>
            <a:endParaRPr lang="en-US"/>
          </a:p>
          <a:p>
            <a:r>
              <a:rPr lang="en-US"/>
              <a:t>If everyone here helps just one person feel included today, imagine how many people in our school will feel happier.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“Put your hand up if you have a friend.”</a:t>
            </a:r>
          </a:p>
          <a:p>
            <a:endParaRPr lang="en-US"/>
          </a:p>
          <a:p>
            <a:r>
              <a:rPr lang="en-US"/>
              <a:t>“Put your hand up if someone has ever helped you when you felt sad.”</a:t>
            </a:r>
          </a:p>
          <a:p>
            <a:endParaRPr lang="en-US"/>
          </a:p>
          <a:p>
            <a:r>
              <a:rPr lang="en-US"/>
              <a:t>“Put your hand up if someone smiling at you has made your day better.”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youtu.be/bsc2QkCC3uI?feature=shared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088370" y="269135"/>
            <a:ext cx="4804539" cy="5553096"/>
          </a:xfrm>
          <a:custGeom>
            <a:avLst/>
            <a:gdLst/>
            <a:ahLst/>
            <a:cxnLst/>
            <a:rect l="l" t="t" r="r" b="b"/>
            <a:pathLst>
              <a:path w="4804539" h="5553096">
                <a:moveTo>
                  <a:pt x="0" y="0"/>
                </a:moveTo>
                <a:lnTo>
                  <a:pt x="4804539" y="0"/>
                </a:lnTo>
                <a:lnTo>
                  <a:pt x="4804539" y="5553096"/>
                </a:lnTo>
                <a:lnTo>
                  <a:pt x="0" y="55530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-339219" y="6043849"/>
            <a:ext cx="19156647" cy="3072299"/>
            <a:chOff x="0" y="0"/>
            <a:chExt cx="5045372" cy="80916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045372" cy="809165"/>
            </a:xfrm>
            <a:custGeom>
              <a:avLst/>
              <a:gdLst/>
              <a:ahLst/>
              <a:cxnLst/>
              <a:rect l="l" t="t" r="r" b="b"/>
              <a:pathLst>
                <a:path w="5045372" h="809165">
                  <a:moveTo>
                    <a:pt x="0" y="0"/>
                  </a:moveTo>
                  <a:lnTo>
                    <a:pt x="5045372" y="0"/>
                  </a:lnTo>
                  <a:lnTo>
                    <a:pt x="5045372" y="809165"/>
                  </a:lnTo>
                  <a:lnTo>
                    <a:pt x="0" y="809165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5045372" cy="847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172700" y="6405799"/>
            <a:ext cx="6132808" cy="7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r>
              <a:rPr lang="en-US" sz="7481" spc="-14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5 WAYS TO WELLBEING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72700" y="7573182"/>
            <a:ext cx="6132808" cy="1542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99"/>
              </a:lnSpc>
            </a:pPr>
            <a:r>
              <a:rPr lang="en-US" sz="14998" spc="-2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‘BE ACTIVE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19156647" cy="2422420"/>
            <a:chOff x="0" y="0"/>
            <a:chExt cx="5045372" cy="6380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45372" cy="638003"/>
            </a:xfrm>
            <a:custGeom>
              <a:avLst/>
              <a:gdLst/>
              <a:ahLst/>
              <a:cxnLst/>
              <a:rect l="l" t="t" r="r" b="b"/>
              <a:pathLst>
                <a:path w="5045372" h="638003">
                  <a:moveTo>
                    <a:pt x="0" y="0"/>
                  </a:moveTo>
                  <a:lnTo>
                    <a:pt x="5045372" y="0"/>
                  </a:lnTo>
                  <a:lnTo>
                    <a:pt x="5045372" y="638003"/>
                  </a:lnTo>
                  <a:lnTo>
                    <a:pt x="0" y="6380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45372" cy="676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653126" y="3491229"/>
            <a:ext cx="12286366" cy="5767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Wellbeing is...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feel in our minds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feel in our bodies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get along with other people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cope with our day</a:t>
            </a:r>
          </a:p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It’s about feeling safe, happy, healthy, and able to enjoy life, most of the time.</a:t>
            </a:r>
          </a:p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 Everyone’s wellbeing goes up and down, and that’s completely normal.</a:t>
            </a:r>
            <a:r>
              <a:rPr lang="en-US" sz="46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 </a:t>
            </a:r>
          </a:p>
        </p:txBody>
      </p:sp>
      <p:sp>
        <p:nvSpPr>
          <p:cNvPr id="6" name="Freeform 6"/>
          <p:cNvSpPr/>
          <p:nvPr/>
        </p:nvSpPr>
        <p:spPr>
          <a:xfrm>
            <a:off x="9144000" y="3694441"/>
            <a:ext cx="7994432" cy="3953913"/>
          </a:xfrm>
          <a:custGeom>
            <a:avLst/>
            <a:gdLst/>
            <a:ahLst/>
            <a:cxnLst/>
            <a:rect l="l" t="t" r="r" b="b"/>
            <a:pathLst>
              <a:path w="7994432" h="3953913">
                <a:moveTo>
                  <a:pt x="0" y="0"/>
                </a:moveTo>
                <a:lnTo>
                  <a:pt x="7994432" y="0"/>
                </a:lnTo>
                <a:lnTo>
                  <a:pt x="7994432" y="3953913"/>
                </a:lnTo>
                <a:lnTo>
                  <a:pt x="0" y="39539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439083" y="1858747"/>
            <a:ext cx="11409835" cy="1075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58"/>
              </a:lnSpc>
            </a:pPr>
            <a:r>
              <a:rPr lang="en-US" sz="10379" spc="-207">
                <a:solidFill>
                  <a:srgbClr val="005EB8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MENTAL HEALTH AND WELLBEING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5839593" y="1306660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4"/>
                </a:lnTo>
                <a:lnTo>
                  <a:pt x="0" y="8537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5096066" y="1630315"/>
            <a:ext cx="5854589" cy="1196989"/>
            <a:chOff x="0" y="0"/>
            <a:chExt cx="1541949" cy="3152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ED8B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601206" y="3078041"/>
            <a:ext cx="5854589" cy="1196989"/>
            <a:chOff x="0" y="0"/>
            <a:chExt cx="1541949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96066" y="4443393"/>
            <a:ext cx="5854589" cy="1196989"/>
            <a:chOff x="0" y="0"/>
            <a:chExt cx="1541949" cy="31525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FAE1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 rot="-10800000">
            <a:off x="1601206" y="5849932"/>
            <a:ext cx="5854589" cy="1196989"/>
            <a:chOff x="0" y="0"/>
            <a:chExt cx="1541949" cy="31525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096066" y="7256471"/>
            <a:ext cx="5854589" cy="1196989"/>
            <a:chOff x="0" y="0"/>
            <a:chExt cx="1541949" cy="31525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FF66C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0704881" y="4192656"/>
            <a:ext cx="6538523" cy="2890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76"/>
              </a:lnSpc>
            </a:pPr>
            <a:r>
              <a:rPr lang="en-US" sz="15259" spc="-305">
                <a:solidFill>
                  <a:srgbClr val="005EB8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5 WAYS TO WELLBEING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932390" y="2030365"/>
            <a:ext cx="4181941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KEEP LEARNING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402171" y="3473606"/>
            <a:ext cx="3038709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 dirty="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 ACTIVE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23603" y="4843443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TAKE NOTICE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341662" y="6249982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 dirty="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8614573" y="7620715"/>
            <a:ext cx="1499757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GIVE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134469" y="1243452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840728" y="1843630"/>
            <a:ext cx="7954913" cy="6599741"/>
            <a:chOff x="0" y="0"/>
            <a:chExt cx="546463" cy="45337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46463" cy="453370"/>
            </a:xfrm>
            <a:custGeom>
              <a:avLst/>
              <a:gdLst/>
              <a:ahLst/>
              <a:cxnLst/>
              <a:rect l="l" t="t" r="r" b="b"/>
              <a:pathLst>
                <a:path w="546463" h="453370">
                  <a:moveTo>
                    <a:pt x="0" y="0"/>
                  </a:moveTo>
                  <a:lnTo>
                    <a:pt x="546463" y="0"/>
                  </a:lnTo>
                  <a:lnTo>
                    <a:pt x="546463" y="453370"/>
                  </a:lnTo>
                  <a:lnTo>
                    <a:pt x="0" y="45337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546463" cy="4819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12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0555712" y="1762606"/>
            <a:ext cx="6536169" cy="1196989"/>
            <a:chOff x="0" y="0"/>
            <a:chExt cx="1721460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21460" cy="315256"/>
            </a:xfrm>
            <a:custGeom>
              <a:avLst/>
              <a:gdLst/>
              <a:ahLst/>
              <a:cxnLst/>
              <a:rect l="l" t="t" r="r" b="b"/>
              <a:pathLst>
                <a:path w="1721460" h="315256">
                  <a:moveTo>
                    <a:pt x="1518260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518260" y="315256"/>
                  </a:lnTo>
                  <a:lnTo>
                    <a:pt x="1721460" y="157628"/>
                  </a:lnTo>
                  <a:lnTo>
                    <a:pt x="1518260" y="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607160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0107555" y="3807793"/>
            <a:ext cx="5715000" cy="4114800"/>
          </a:xfrm>
          <a:custGeom>
            <a:avLst/>
            <a:gdLst/>
            <a:ahLst/>
            <a:cxnLst/>
            <a:rect l="l" t="t" r="r" b="b"/>
            <a:pathLst>
              <a:path w="5715000" h="4114800">
                <a:moveTo>
                  <a:pt x="0" y="0"/>
                </a:moveTo>
                <a:lnTo>
                  <a:pt x="5715000" y="0"/>
                </a:lnTo>
                <a:lnTo>
                  <a:pt x="5715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120936" y="2227750"/>
            <a:ext cx="7394496" cy="5691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25"/>
              </a:lnSpc>
            </a:pPr>
            <a:r>
              <a:rPr lang="en-US" sz="6447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We all need to move our bodies. </a:t>
            </a:r>
          </a:p>
          <a:p>
            <a:pPr algn="ctr">
              <a:lnSpc>
                <a:spcPts val="9025"/>
              </a:lnSpc>
            </a:pPr>
            <a:r>
              <a:rPr lang="en-US" sz="6447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Being active is important because it helps your body stay strong and healthy, while also giving you more energy for the day.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347286" y="2144753"/>
            <a:ext cx="3038709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 ACTIVE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719706" y="3041675"/>
            <a:ext cx="233399" cy="23339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840075" y="4345372"/>
            <a:ext cx="213674" cy="21367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840075" y="7472398"/>
            <a:ext cx="213674" cy="213674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5E0B12FF-EC2C-63FB-7645-697113BB8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8165" y="2787656"/>
            <a:ext cx="8229794" cy="6904658"/>
          </a:xfrm>
          <a:prstGeom prst="rect">
            <a:avLst/>
          </a:prstGeom>
        </p:spPr>
      </p:pic>
      <p:sp>
        <p:nvSpPr>
          <p:cNvPr id="17" name="Freeform 17"/>
          <p:cNvSpPr/>
          <p:nvPr/>
        </p:nvSpPr>
        <p:spPr>
          <a:xfrm>
            <a:off x="12702292" y="6242123"/>
            <a:ext cx="4495542" cy="3260991"/>
          </a:xfrm>
          <a:custGeom>
            <a:avLst/>
            <a:gdLst/>
            <a:ahLst/>
            <a:cxnLst/>
            <a:rect l="l" t="t" r="r" b="b"/>
            <a:pathLst>
              <a:path w="4541756" h="3608631">
                <a:moveTo>
                  <a:pt x="0" y="0"/>
                </a:moveTo>
                <a:lnTo>
                  <a:pt x="4541756" y="0"/>
                </a:lnTo>
                <a:lnTo>
                  <a:pt x="4541756" y="3608631"/>
                </a:lnTo>
                <a:lnTo>
                  <a:pt x="0" y="36086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2958624" y="2052220"/>
            <a:ext cx="3829538" cy="2607014"/>
          </a:xfrm>
          <a:custGeom>
            <a:avLst/>
            <a:gdLst/>
            <a:ahLst/>
            <a:cxnLst/>
            <a:rect l="l" t="t" r="r" b="b"/>
            <a:pathLst>
              <a:path w="4855862" h="3487392">
                <a:moveTo>
                  <a:pt x="0" y="0"/>
                </a:moveTo>
                <a:lnTo>
                  <a:pt x="4855862" y="0"/>
                </a:lnTo>
                <a:lnTo>
                  <a:pt x="4855862" y="3487392"/>
                </a:lnTo>
                <a:lnTo>
                  <a:pt x="0" y="34873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2503620" y="2392870"/>
            <a:ext cx="2903368" cy="2154100"/>
          </a:xfrm>
          <a:custGeom>
            <a:avLst/>
            <a:gdLst/>
            <a:ahLst/>
            <a:cxnLst/>
            <a:rect l="l" t="t" r="r" b="b"/>
            <a:pathLst>
              <a:path w="5130299" h="3423309">
                <a:moveTo>
                  <a:pt x="0" y="0"/>
                </a:moveTo>
                <a:lnTo>
                  <a:pt x="5130299" y="0"/>
                </a:lnTo>
                <a:lnTo>
                  <a:pt x="5130299" y="3423309"/>
                </a:lnTo>
                <a:lnTo>
                  <a:pt x="0" y="34233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935452" y="5414998"/>
            <a:ext cx="4804968" cy="4114800"/>
          </a:xfrm>
          <a:custGeom>
            <a:avLst/>
            <a:gdLst/>
            <a:ahLst/>
            <a:cxnLst/>
            <a:rect l="l" t="t" r="r" b="b"/>
            <a:pathLst>
              <a:path w="4804968" h="4114800">
                <a:moveTo>
                  <a:pt x="0" y="0"/>
                </a:moveTo>
                <a:lnTo>
                  <a:pt x="4804968" y="0"/>
                </a:lnTo>
                <a:lnTo>
                  <a:pt x="48049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3337936" y="857250"/>
            <a:ext cx="11612127" cy="1508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05"/>
              </a:lnSpc>
            </a:pPr>
            <a:r>
              <a:rPr lang="en-US" sz="8789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What do you like to do to be active?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6394501" y="4279411"/>
            <a:ext cx="6144866" cy="5223136"/>
          </a:xfrm>
          <a:custGeom>
            <a:avLst/>
            <a:gdLst/>
            <a:ahLst/>
            <a:cxnLst/>
            <a:rect l="l" t="t" r="r" b="b"/>
            <a:pathLst>
              <a:path w="6144866" h="5223136">
                <a:moveTo>
                  <a:pt x="0" y="0"/>
                </a:moveTo>
                <a:lnTo>
                  <a:pt x="6144866" y="0"/>
                </a:lnTo>
                <a:lnTo>
                  <a:pt x="6144866" y="5223136"/>
                </a:lnTo>
                <a:lnTo>
                  <a:pt x="0" y="52231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2539367" y="6148562"/>
            <a:ext cx="5215494" cy="3109738"/>
          </a:xfrm>
          <a:custGeom>
            <a:avLst/>
            <a:gdLst/>
            <a:ahLst/>
            <a:cxnLst/>
            <a:rect l="l" t="t" r="r" b="b"/>
            <a:pathLst>
              <a:path w="5215494" h="3109738">
                <a:moveTo>
                  <a:pt x="0" y="0"/>
                </a:moveTo>
                <a:lnTo>
                  <a:pt x="5215495" y="0"/>
                </a:lnTo>
                <a:lnTo>
                  <a:pt x="5215495" y="3109738"/>
                </a:lnTo>
                <a:lnTo>
                  <a:pt x="0" y="31097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85556" y="5851028"/>
            <a:ext cx="4372969" cy="3407272"/>
          </a:xfrm>
          <a:custGeom>
            <a:avLst/>
            <a:gdLst/>
            <a:ahLst/>
            <a:cxnLst/>
            <a:rect l="l" t="t" r="r" b="b"/>
            <a:pathLst>
              <a:path w="4372969" h="3407272">
                <a:moveTo>
                  <a:pt x="0" y="0"/>
                </a:moveTo>
                <a:lnTo>
                  <a:pt x="4372969" y="0"/>
                </a:lnTo>
                <a:lnTo>
                  <a:pt x="4372969" y="3407272"/>
                </a:lnTo>
                <a:lnTo>
                  <a:pt x="0" y="34072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802760" y="1405231"/>
            <a:ext cx="15100604" cy="2769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70"/>
              </a:lnSpc>
              <a:spcBef>
                <a:spcPct val="0"/>
              </a:spcBef>
            </a:pPr>
            <a:r>
              <a:rPr lang="en-US" sz="7978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 It can boost your mood by releasing feel-good chemicals in your brain and help you concentrate better in class.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028700" y="2893459"/>
            <a:ext cx="8794254" cy="6364841"/>
          </a:xfrm>
          <a:custGeom>
            <a:avLst/>
            <a:gdLst/>
            <a:ahLst/>
            <a:cxnLst/>
            <a:rect l="l" t="t" r="r" b="b"/>
            <a:pathLst>
              <a:path w="8794254" h="6364841">
                <a:moveTo>
                  <a:pt x="0" y="0"/>
                </a:moveTo>
                <a:lnTo>
                  <a:pt x="8794254" y="0"/>
                </a:lnTo>
                <a:lnTo>
                  <a:pt x="8794254" y="6364841"/>
                </a:lnTo>
                <a:lnTo>
                  <a:pt x="0" y="63648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9791562" y="1518444"/>
            <a:ext cx="7467738" cy="7059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7"/>
              </a:lnSpc>
              <a:spcBef>
                <a:spcPct val="0"/>
              </a:spcBef>
            </a:pPr>
            <a:r>
              <a:rPr lang="en-US" sz="10062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Being active also helps you sleep well and have fun wit</a:t>
            </a:r>
            <a:r>
              <a:rPr lang="en-US" sz="10062" u="none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</a:t>
            </a:r>
            <a:r>
              <a:rPr lang="en-US" sz="10062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 f</a:t>
            </a:r>
            <a:r>
              <a:rPr lang="en-US" sz="10062" u="none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r</a:t>
            </a:r>
            <a:r>
              <a:rPr lang="en-US" sz="10062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ien</a:t>
            </a:r>
            <a:r>
              <a:rPr lang="en-US" sz="10062" u="none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d</a:t>
            </a:r>
            <a:r>
              <a:rPr lang="en-US" sz="10062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0224460" y="2632869"/>
            <a:ext cx="2833805" cy="6932856"/>
          </a:xfrm>
          <a:custGeom>
            <a:avLst/>
            <a:gdLst/>
            <a:ahLst/>
            <a:cxnLst/>
            <a:rect l="l" t="t" r="r" b="b"/>
            <a:pathLst>
              <a:path w="2833805" h="6932856">
                <a:moveTo>
                  <a:pt x="0" y="0"/>
                </a:moveTo>
                <a:lnTo>
                  <a:pt x="2833805" y="0"/>
                </a:lnTo>
                <a:lnTo>
                  <a:pt x="2833805" y="6932856"/>
                </a:lnTo>
                <a:lnTo>
                  <a:pt x="0" y="69328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5265604" y="4049499"/>
            <a:ext cx="3108346" cy="5734075"/>
          </a:xfrm>
          <a:custGeom>
            <a:avLst/>
            <a:gdLst/>
            <a:ahLst/>
            <a:cxnLst/>
            <a:rect l="l" t="t" r="r" b="b"/>
            <a:pathLst>
              <a:path w="3108346" h="5734075">
                <a:moveTo>
                  <a:pt x="0" y="0"/>
                </a:moveTo>
                <a:lnTo>
                  <a:pt x="3108347" y="0"/>
                </a:lnTo>
                <a:lnTo>
                  <a:pt x="3108347" y="5734075"/>
                </a:lnTo>
                <a:lnTo>
                  <a:pt x="0" y="57340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10601" y="2893459"/>
            <a:ext cx="2204628" cy="6672266"/>
          </a:xfrm>
          <a:custGeom>
            <a:avLst/>
            <a:gdLst/>
            <a:ahLst/>
            <a:cxnLst/>
            <a:rect l="l" t="t" r="r" b="b"/>
            <a:pathLst>
              <a:path w="2204628" h="6672266">
                <a:moveTo>
                  <a:pt x="0" y="0"/>
                </a:moveTo>
                <a:lnTo>
                  <a:pt x="2204628" y="0"/>
                </a:lnTo>
                <a:lnTo>
                  <a:pt x="2204628" y="6672266"/>
                </a:lnTo>
                <a:lnTo>
                  <a:pt x="0" y="6672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2206220" y="1524056"/>
            <a:ext cx="2198812" cy="7238888"/>
          </a:xfrm>
          <a:custGeom>
            <a:avLst/>
            <a:gdLst/>
            <a:ahLst/>
            <a:cxnLst/>
            <a:rect l="l" t="t" r="r" b="b"/>
            <a:pathLst>
              <a:path w="2198812" h="7238888">
                <a:moveTo>
                  <a:pt x="0" y="0"/>
                </a:moveTo>
                <a:lnTo>
                  <a:pt x="2198812" y="0"/>
                </a:lnTo>
                <a:lnTo>
                  <a:pt x="2198812" y="7238888"/>
                </a:lnTo>
                <a:lnTo>
                  <a:pt x="0" y="7238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2221544" y="838200"/>
            <a:ext cx="14293684" cy="1716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7"/>
              </a:lnSpc>
              <a:spcBef>
                <a:spcPct val="0"/>
              </a:spcBef>
            </a:pPr>
            <a:r>
              <a:rPr lang="en-US" sz="10062">
                <a:solidFill>
                  <a:srgbClr val="7ED957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are you feeling right now?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E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581530" y="1028700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1" y="0"/>
                </a:lnTo>
                <a:lnTo>
                  <a:pt x="957411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942288" y="1808197"/>
            <a:ext cx="14403425" cy="1196989"/>
            <a:chOff x="0" y="0"/>
            <a:chExt cx="3793495" cy="3152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93494" cy="315256"/>
            </a:xfrm>
            <a:custGeom>
              <a:avLst/>
              <a:gdLst/>
              <a:ahLst/>
              <a:cxnLst/>
              <a:rect l="l" t="t" r="r" b="b"/>
              <a:pathLst>
                <a:path w="3793494" h="315256">
                  <a:moveTo>
                    <a:pt x="3590294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3590294" y="315256"/>
                  </a:lnTo>
                  <a:lnTo>
                    <a:pt x="3793494" y="157628"/>
                  </a:lnTo>
                  <a:lnTo>
                    <a:pt x="3590294" y="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679195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536270" y="3366657"/>
            <a:ext cx="9172692" cy="1104682"/>
            <a:chOff x="0" y="0"/>
            <a:chExt cx="517624" cy="6233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6634057" y="3489495"/>
            <a:ext cx="232973" cy="23297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5329988" y="3489495"/>
            <a:ext cx="232973" cy="232973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6536270" y="4776580"/>
            <a:ext cx="9172692" cy="1104682"/>
            <a:chOff x="0" y="0"/>
            <a:chExt cx="517624" cy="6233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6634057" y="4899418"/>
            <a:ext cx="232973" cy="232973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5329988" y="4899418"/>
            <a:ext cx="232973" cy="232973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6536270" y="6156405"/>
            <a:ext cx="9172692" cy="1104682"/>
            <a:chOff x="0" y="0"/>
            <a:chExt cx="517624" cy="6233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6634057" y="6279243"/>
            <a:ext cx="232973" cy="232973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5329988" y="6279243"/>
            <a:ext cx="232973" cy="232973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6536270" y="7537312"/>
            <a:ext cx="9172692" cy="1104682"/>
            <a:chOff x="0" y="0"/>
            <a:chExt cx="517624" cy="62338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6634057" y="7660150"/>
            <a:ext cx="232973" cy="232973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5329988" y="7660150"/>
            <a:ext cx="232973" cy="232973"/>
            <a:chOff x="0" y="0"/>
            <a:chExt cx="812800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5" name="AutoShape 45"/>
          <p:cNvSpPr/>
          <p:nvPr/>
        </p:nvSpPr>
        <p:spPr>
          <a:xfrm flipV="1">
            <a:off x="15446474" y="2920842"/>
            <a:ext cx="0" cy="568653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6" name="AutoShape 46"/>
          <p:cNvSpPr/>
          <p:nvPr/>
        </p:nvSpPr>
        <p:spPr>
          <a:xfrm flipV="1">
            <a:off x="6750543" y="2941229"/>
            <a:ext cx="1043" cy="548266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7" name="AutoShape 47"/>
          <p:cNvSpPr/>
          <p:nvPr/>
        </p:nvSpPr>
        <p:spPr>
          <a:xfrm flipV="1">
            <a:off x="15446474" y="4441720"/>
            <a:ext cx="0" cy="457698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8" name="AutoShape 48"/>
          <p:cNvSpPr/>
          <p:nvPr/>
        </p:nvSpPr>
        <p:spPr>
          <a:xfrm flipV="1">
            <a:off x="6750543" y="4471339"/>
            <a:ext cx="1043" cy="428079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9" name="AutoShape 49"/>
          <p:cNvSpPr/>
          <p:nvPr/>
        </p:nvSpPr>
        <p:spPr>
          <a:xfrm flipV="1">
            <a:off x="6750543" y="5881308"/>
            <a:ext cx="521" cy="397935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0" name="AutoShape 50"/>
          <p:cNvSpPr/>
          <p:nvPr/>
        </p:nvSpPr>
        <p:spPr>
          <a:xfrm flipV="1">
            <a:off x="6750283" y="7262191"/>
            <a:ext cx="521" cy="397935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1" name="AutoShape 51"/>
          <p:cNvSpPr/>
          <p:nvPr/>
        </p:nvSpPr>
        <p:spPr>
          <a:xfrm flipV="1">
            <a:off x="15446474" y="5881262"/>
            <a:ext cx="0" cy="397981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2" name="AutoShape 52"/>
          <p:cNvSpPr/>
          <p:nvPr/>
        </p:nvSpPr>
        <p:spPr>
          <a:xfrm flipV="1">
            <a:off x="15446474" y="7262191"/>
            <a:ext cx="0" cy="397981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3" name="Freeform 53"/>
          <p:cNvSpPr/>
          <p:nvPr/>
        </p:nvSpPr>
        <p:spPr>
          <a:xfrm>
            <a:off x="1237762" y="3053978"/>
            <a:ext cx="5098482" cy="6389743"/>
          </a:xfrm>
          <a:custGeom>
            <a:avLst/>
            <a:gdLst/>
            <a:ahLst/>
            <a:cxnLst/>
            <a:rect l="l" t="t" r="r" b="b"/>
            <a:pathLst>
              <a:path w="5098482" h="6389743">
                <a:moveTo>
                  <a:pt x="0" y="0"/>
                </a:moveTo>
                <a:lnTo>
                  <a:pt x="5098483" y="0"/>
                </a:lnTo>
                <a:lnTo>
                  <a:pt x="5098483" y="6389743"/>
                </a:lnTo>
                <a:lnTo>
                  <a:pt x="0" y="63897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TextBox 54"/>
          <p:cNvSpPr txBox="1"/>
          <p:nvPr/>
        </p:nvSpPr>
        <p:spPr>
          <a:xfrm>
            <a:off x="2215821" y="2172441"/>
            <a:ext cx="2705821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 ACTIVE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5247016" y="2160756"/>
            <a:ext cx="10461946" cy="615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57"/>
              </a:lnSpc>
            </a:pPr>
            <a:r>
              <a:rPr lang="en-US" sz="4900" spc="-98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A LITTLE MOVEMENT EVERY DAY CAN MAKE A BIG DIFFERENCE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7680733" y="3624183"/>
            <a:ext cx="6304767" cy="647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50"/>
              </a:lnSpc>
            </a:pPr>
            <a:r>
              <a:rPr lang="en-US" sz="5000" spc="-10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SHOW SOMEONE A NEW DANCE MOVE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7201144" y="5104130"/>
            <a:ext cx="7513714" cy="5638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9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TRY AND MOVE IN SLOW MOTION AT LUNCH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7136042" y="6484497"/>
            <a:ext cx="7924933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8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TRY MOVING FOR 5 MINS TO CHANGE HOW YOU FEEL 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7064264" y="7861162"/>
            <a:ext cx="8068489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8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MOVE YOUR BODY FOR A WHOLE 10 MINUTES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6" grpId="0"/>
      <p:bldP spid="57" grpId="0"/>
      <p:bldP spid="58" grpId="0"/>
      <p:bldP spid="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134469" y="1243452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693182" y="2561611"/>
            <a:ext cx="7659881" cy="5163778"/>
            <a:chOff x="0" y="0"/>
            <a:chExt cx="526196" cy="3547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26196" cy="354726"/>
            </a:xfrm>
            <a:custGeom>
              <a:avLst/>
              <a:gdLst/>
              <a:ahLst/>
              <a:cxnLst/>
              <a:rect l="l" t="t" r="r" b="b"/>
              <a:pathLst>
                <a:path w="526196" h="354726">
                  <a:moveTo>
                    <a:pt x="0" y="0"/>
                  </a:moveTo>
                  <a:lnTo>
                    <a:pt x="526196" y="0"/>
                  </a:lnTo>
                  <a:lnTo>
                    <a:pt x="526196" y="354726"/>
                  </a:lnTo>
                  <a:lnTo>
                    <a:pt x="0" y="354726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526196" cy="3833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12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0555712" y="1762606"/>
            <a:ext cx="6536169" cy="1196989"/>
            <a:chOff x="0" y="0"/>
            <a:chExt cx="1721460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21460" cy="315256"/>
            </a:xfrm>
            <a:custGeom>
              <a:avLst/>
              <a:gdLst/>
              <a:ahLst/>
              <a:cxnLst/>
              <a:rect l="l" t="t" r="r" b="b"/>
              <a:pathLst>
                <a:path w="1721460" h="315256">
                  <a:moveTo>
                    <a:pt x="1518260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518260" y="315256"/>
                  </a:lnTo>
                  <a:lnTo>
                    <a:pt x="1721460" y="157628"/>
                  </a:lnTo>
                  <a:lnTo>
                    <a:pt x="1518260" y="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607160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9448505" y="3622440"/>
            <a:ext cx="6590522" cy="5236469"/>
          </a:xfrm>
          <a:custGeom>
            <a:avLst/>
            <a:gdLst/>
            <a:ahLst/>
            <a:cxnLst/>
            <a:rect l="l" t="t" r="r" b="b"/>
            <a:pathLst>
              <a:path w="6590522" h="5236469">
                <a:moveTo>
                  <a:pt x="0" y="0"/>
                </a:moveTo>
                <a:lnTo>
                  <a:pt x="6590522" y="0"/>
                </a:lnTo>
                <a:lnTo>
                  <a:pt x="6590522" y="5236470"/>
                </a:lnTo>
                <a:lnTo>
                  <a:pt x="0" y="52364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097454" y="2763682"/>
            <a:ext cx="6851335" cy="4502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007"/>
              </a:lnSpc>
            </a:pPr>
            <a:r>
              <a:rPr lang="en-US" sz="128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Move my body, boost my mood!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86375" y="2162656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 ACTIVE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34323" y="6835880"/>
            <a:ext cx="19156647" cy="2422420"/>
            <a:chOff x="0" y="0"/>
            <a:chExt cx="5045372" cy="6380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45372" cy="638003"/>
            </a:xfrm>
            <a:custGeom>
              <a:avLst/>
              <a:gdLst/>
              <a:ahLst/>
              <a:cxnLst/>
              <a:rect l="l" t="t" r="r" b="b"/>
              <a:pathLst>
                <a:path w="5045372" h="638003">
                  <a:moveTo>
                    <a:pt x="0" y="0"/>
                  </a:moveTo>
                  <a:lnTo>
                    <a:pt x="5045372" y="0"/>
                  </a:lnTo>
                  <a:lnTo>
                    <a:pt x="5045372" y="638003"/>
                  </a:lnTo>
                  <a:lnTo>
                    <a:pt x="0" y="638003"/>
                  </a:lnTo>
                  <a:close/>
                </a:path>
              </a:pathLst>
            </a:custGeom>
            <a:solidFill>
              <a:srgbClr val="0072C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45372" cy="676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212200" y="6887642"/>
            <a:ext cx="2318896" cy="2318896"/>
          </a:xfrm>
          <a:custGeom>
            <a:avLst/>
            <a:gdLst/>
            <a:ahLst/>
            <a:cxnLst/>
            <a:rect l="l" t="t" r="r" b="b"/>
            <a:pathLst>
              <a:path w="2318896" h="2318896">
                <a:moveTo>
                  <a:pt x="0" y="0"/>
                </a:moveTo>
                <a:lnTo>
                  <a:pt x="2318896" y="0"/>
                </a:lnTo>
                <a:lnTo>
                  <a:pt x="2318896" y="2318896"/>
                </a:lnTo>
                <a:lnTo>
                  <a:pt x="0" y="23188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4757871" y="7136117"/>
            <a:ext cx="3054496" cy="1821947"/>
            <a:chOff x="0" y="0"/>
            <a:chExt cx="804476" cy="4798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04476" cy="479854"/>
            </a:xfrm>
            <a:custGeom>
              <a:avLst/>
              <a:gdLst/>
              <a:ahLst/>
              <a:cxnLst/>
              <a:rect l="l" t="t" r="r" b="b"/>
              <a:pathLst>
                <a:path w="804476" h="479854">
                  <a:moveTo>
                    <a:pt x="98849" y="0"/>
                  </a:moveTo>
                  <a:lnTo>
                    <a:pt x="705627" y="0"/>
                  </a:lnTo>
                  <a:cubicBezTo>
                    <a:pt x="760220" y="0"/>
                    <a:pt x="804476" y="44256"/>
                    <a:pt x="804476" y="98849"/>
                  </a:cubicBezTo>
                  <a:lnTo>
                    <a:pt x="804476" y="381005"/>
                  </a:lnTo>
                  <a:cubicBezTo>
                    <a:pt x="804476" y="435598"/>
                    <a:pt x="760220" y="479854"/>
                    <a:pt x="705627" y="479854"/>
                  </a:cubicBezTo>
                  <a:lnTo>
                    <a:pt x="98849" y="479854"/>
                  </a:lnTo>
                  <a:cubicBezTo>
                    <a:pt x="44256" y="479854"/>
                    <a:pt x="0" y="435598"/>
                    <a:pt x="0" y="381005"/>
                  </a:cubicBezTo>
                  <a:lnTo>
                    <a:pt x="0" y="98849"/>
                  </a:lnTo>
                  <a:cubicBezTo>
                    <a:pt x="0" y="44256"/>
                    <a:pt x="44256" y="0"/>
                    <a:pt x="98849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804476" cy="5274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60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4953522" y="6715493"/>
            <a:ext cx="2663195" cy="2663195"/>
          </a:xfrm>
          <a:custGeom>
            <a:avLst/>
            <a:gdLst/>
            <a:ahLst/>
            <a:cxnLst/>
            <a:rect l="l" t="t" r="r" b="b"/>
            <a:pathLst>
              <a:path w="2663195" h="2663195">
                <a:moveTo>
                  <a:pt x="0" y="0"/>
                </a:moveTo>
                <a:lnTo>
                  <a:pt x="2663194" y="0"/>
                </a:lnTo>
                <a:lnTo>
                  <a:pt x="2663194" y="2663195"/>
                </a:lnTo>
                <a:lnTo>
                  <a:pt x="0" y="26631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5739507" y="1028700"/>
            <a:ext cx="6808985" cy="5370587"/>
          </a:xfrm>
          <a:custGeom>
            <a:avLst/>
            <a:gdLst/>
            <a:ahLst/>
            <a:cxnLst/>
            <a:rect l="l" t="t" r="r" b="b"/>
            <a:pathLst>
              <a:path w="6808985" h="5370587">
                <a:moveTo>
                  <a:pt x="0" y="0"/>
                </a:moveTo>
                <a:lnTo>
                  <a:pt x="6808986" y="0"/>
                </a:lnTo>
                <a:lnTo>
                  <a:pt x="6808986" y="5370587"/>
                </a:lnTo>
                <a:lnTo>
                  <a:pt x="0" y="53705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179171" y="7526390"/>
            <a:ext cx="3929658" cy="936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FFFFFF"/>
                </a:solidFill>
                <a:latin typeface="Frutiger"/>
                <a:ea typeface="Frutiger"/>
                <a:cs typeface="Frutiger"/>
                <a:sym typeface="Frutiger"/>
              </a:rPr>
              <a:t>Thank You!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689</Words>
  <Application>Microsoft Office PowerPoint</Application>
  <PresentationFormat>Custom</PresentationFormat>
  <Paragraphs>125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Knockout Featherweight</vt:lpstr>
      <vt:lpstr>Arial</vt:lpstr>
      <vt:lpstr>Calibri</vt:lpstr>
      <vt:lpstr>Knockout Featherweight Bold</vt:lpstr>
      <vt:lpstr>Frutiger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Ways - Be Active Assembly</dc:title>
  <dc:creator>Learmont Samantha (RNU) Oxford Health</dc:creator>
  <cp:lastModifiedBy>Seema Sharma</cp:lastModifiedBy>
  <cp:revision>2</cp:revision>
  <dcterms:created xsi:type="dcterms:W3CDTF">2006-08-16T00:00:00Z</dcterms:created>
  <dcterms:modified xsi:type="dcterms:W3CDTF">2026-05-05T07:28:20Z</dcterms:modified>
  <dc:identifier>DAHIV5oEPOo</dc:identifier>
</cp:coreProperties>
</file>