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5"/>
  </p:notesMasterIdLst>
  <p:sldIdLst>
    <p:sldId id="256" r:id="rId5"/>
    <p:sldId id="276" r:id="rId6"/>
    <p:sldId id="257" r:id="rId7"/>
    <p:sldId id="258" r:id="rId8"/>
    <p:sldId id="275" r:id="rId9"/>
    <p:sldId id="259" r:id="rId10"/>
    <p:sldId id="260" r:id="rId11"/>
    <p:sldId id="261" r:id="rId12"/>
    <p:sldId id="274" r:id="rId13"/>
    <p:sldId id="262" r:id="rId14"/>
    <p:sldId id="263" r:id="rId15"/>
    <p:sldId id="264" r:id="rId16"/>
    <p:sldId id="265" r:id="rId17"/>
    <p:sldId id="266" r:id="rId18"/>
    <p:sldId id="267" r:id="rId19"/>
    <p:sldId id="268" r:id="rId20"/>
    <p:sldId id="269" r:id="rId21"/>
    <p:sldId id="272" r:id="rId22"/>
    <p:sldId id="277" r:id="rId23"/>
    <p:sldId id="273" r:id="rId2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B22D50-28CF-D418-9A3F-D4B10D8DA19C}" v="230" dt="2026-09-05T17:44:00.2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80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52d1daf72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152d1daf72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152d1daf72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52d1daf72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a:extLst>
            <a:ext uri="{FF2B5EF4-FFF2-40B4-BE49-F238E27FC236}">
              <a16:creationId xmlns:a16="http://schemas.microsoft.com/office/drawing/2014/main" id="{E81E066A-0551-4AAE-C614-7289BED53E31}"/>
            </a:ext>
          </a:extLst>
        </p:cNvPr>
        <p:cNvGrpSpPr/>
        <p:nvPr/>
      </p:nvGrpSpPr>
      <p:grpSpPr>
        <a:xfrm>
          <a:off x="0" y="0"/>
          <a:ext cx="0" cy="0"/>
          <a:chOff x="0" y="0"/>
          <a:chExt cx="0" cy="0"/>
        </a:xfrm>
      </p:grpSpPr>
      <p:sp>
        <p:nvSpPr>
          <p:cNvPr id="64" name="Google Shape;64;g152d1daf727_0_5:notes">
            <a:extLst>
              <a:ext uri="{FF2B5EF4-FFF2-40B4-BE49-F238E27FC236}">
                <a16:creationId xmlns:a16="http://schemas.microsoft.com/office/drawing/2014/main" id="{D1BA6334-FDF7-F176-7329-24007DE84D9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152d1daf727_0_5:notes">
            <a:extLst>
              <a:ext uri="{FF2B5EF4-FFF2-40B4-BE49-F238E27FC236}">
                <a16:creationId xmlns:a16="http://schemas.microsoft.com/office/drawing/2014/main" id="{D8343294-E5C2-589A-6044-69F9BF57A7D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70645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52d1daf727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52d1daf727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Developing independence, responsibility, role models, academically (higher expectations) consistency</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152d1daf727_1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152d1daf727_1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152d1daf727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152d1daf727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Additional online activities may be sent during this year.</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152d1daf727_1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152d1daf727_1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1daf727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1daf727_1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152d1daf727_1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152d1daf727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152d1daf727_1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152d1daf727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52d1daf727_1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52d1daf727_1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52d1daf727_1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152d1daf727_1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Talk about the importance of attendance</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152d1daf727_1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152d1daf727_1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152d1daf727_1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152d1daf727_1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152d1daf727_1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152d1daf727_1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152d1daf727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152d1daf727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87875"/>
            <a:ext cx="8520600" cy="33747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Oak Class</a:t>
            </a:r>
            <a:endParaRPr dirty="0"/>
          </a:p>
          <a:p>
            <a:pPr marL="0" lvl="0" indent="0" algn="ctr" rtl="0">
              <a:spcBef>
                <a:spcPts val="0"/>
              </a:spcBef>
              <a:spcAft>
                <a:spcPts val="0"/>
              </a:spcAft>
              <a:buNone/>
            </a:pPr>
            <a:r>
              <a:rPr lang="en" dirty="0"/>
              <a:t>Meet the teacher</a:t>
            </a:r>
            <a:endParaRPr dirty="0"/>
          </a:p>
          <a:p>
            <a:r>
              <a:rPr lang="en" dirty="0"/>
              <a:t>Year 5 and 6</a:t>
            </a:r>
            <a:endParaRPr dirty="0"/>
          </a:p>
          <a:p>
            <a:pPr marL="0" lvl="0" indent="0" algn="ctr" rtl="0">
              <a:spcBef>
                <a:spcPts val="0"/>
              </a:spcBef>
              <a:spcAft>
                <a:spcPts val="0"/>
              </a:spcAft>
              <a:buNone/>
            </a:pPr>
            <a:r>
              <a:rPr lang="en" dirty="0"/>
              <a:t>Denham Village School</a:t>
            </a:r>
            <a:endParaRPr dirty="0"/>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3" name="Picture 2" descr="A cartoon of a person in a classroom&#10;&#10;Description automatically generated">
            <a:extLst>
              <a:ext uri="{FF2B5EF4-FFF2-40B4-BE49-F238E27FC236}">
                <a16:creationId xmlns:a16="http://schemas.microsoft.com/office/drawing/2014/main" id="{0EF1CB1E-4B9E-05C0-0186-355746FAE467}"/>
              </a:ext>
            </a:extLst>
          </p:cNvPr>
          <p:cNvPicPr>
            <a:picLocks noChangeAspect="1"/>
          </p:cNvPicPr>
          <p:nvPr/>
        </p:nvPicPr>
        <p:blipFill>
          <a:blip r:embed="rId3"/>
          <a:stretch>
            <a:fillRect/>
          </a:stretch>
        </p:blipFill>
        <p:spPr>
          <a:xfrm>
            <a:off x="7150554" y="87875"/>
            <a:ext cx="1813832" cy="181383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9500C8E-2AF5-FD91-6787-A56DBD27DD1C}"/>
              </a:ext>
            </a:extLst>
          </p:cNvPr>
          <p:cNvPicPr>
            <a:picLocks noChangeAspect="1"/>
          </p:cNvPicPr>
          <p:nvPr/>
        </p:nvPicPr>
        <p:blipFill>
          <a:blip r:embed="rId2"/>
          <a:stretch>
            <a:fillRect/>
          </a:stretch>
        </p:blipFill>
        <p:spPr>
          <a:xfrm>
            <a:off x="0" y="2832"/>
            <a:ext cx="9144000" cy="4547286"/>
          </a:xfrm>
          <a:prstGeom prst="rect">
            <a:avLst/>
          </a:prstGeom>
        </p:spPr>
      </p:pic>
    </p:spTree>
    <p:extLst>
      <p:ext uri="{BB962C8B-B14F-4D97-AF65-F5344CB8AC3E}">
        <p14:creationId xmlns:p14="http://schemas.microsoft.com/office/powerpoint/2010/main" val="912704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61" name="Google Shape;61;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2" name="Picture 1">
            <a:extLst>
              <a:ext uri="{FF2B5EF4-FFF2-40B4-BE49-F238E27FC236}">
                <a16:creationId xmlns:a16="http://schemas.microsoft.com/office/drawing/2014/main" id="{ACB03C1A-367A-C5AB-0A47-D780A6F372AA}"/>
              </a:ext>
            </a:extLst>
          </p:cNvPr>
          <p:cNvPicPr>
            <a:picLocks noChangeAspect="1"/>
          </p:cNvPicPr>
          <p:nvPr/>
        </p:nvPicPr>
        <p:blipFill>
          <a:blip r:embed="rId3"/>
          <a:stretch>
            <a:fillRect/>
          </a:stretch>
        </p:blipFill>
        <p:spPr>
          <a:xfrm>
            <a:off x="415808" y="0"/>
            <a:ext cx="8312385" cy="51435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ctrTitle"/>
          </p:nvPr>
        </p:nvSpPr>
        <p:spPr>
          <a:xfrm>
            <a:off x="311700" y="391200"/>
            <a:ext cx="8520600" cy="12993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Our Topics</a:t>
            </a:r>
            <a:endParaRPr dirty="0"/>
          </a:p>
          <a:p>
            <a:pPr marL="0" lvl="0" indent="0" algn="ctr" rtl="0">
              <a:spcBef>
                <a:spcPts val="0"/>
              </a:spcBef>
              <a:spcAft>
                <a:spcPts val="0"/>
              </a:spcAft>
              <a:buNone/>
            </a:pPr>
            <a:endParaRPr dirty="0"/>
          </a:p>
        </p:txBody>
      </p:sp>
      <p:sp>
        <p:nvSpPr>
          <p:cNvPr id="68" name="Google Shape;68;p1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
        <p:nvSpPr>
          <p:cNvPr id="69" name="Google Shape;69;p15"/>
          <p:cNvSpPr/>
          <p:nvPr/>
        </p:nvSpPr>
        <p:spPr>
          <a:xfrm>
            <a:off x="1517163" y="906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Autumn 1 </a:t>
            </a:r>
          </a:p>
          <a:p>
            <a:pPr algn="ctr"/>
            <a:r>
              <a:rPr lang="en" sz="900" dirty="0">
                <a:solidFill>
                  <a:srgbClr val="222222"/>
                </a:solidFill>
                <a:latin typeface="Calibri"/>
                <a:ea typeface="Calibri"/>
                <a:cs typeface="Calibri"/>
              </a:rPr>
              <a:t>What was life like in Tudor England?</a:t>
            </a:r>
            <a:endParaRPr lang="en" dirty="0"/>
          </a:p>
        </p:txBody>
      </p:sp>
      <p:sp>
        <p:nvSpPr>
          <p:cNvPr id="70" name="Google Shape;70;p15"/>
          <p:cNvSpPr/>
          <p:nvPr/>
        </p:nvSpPr>
        <p:spPr>
          <a:xfrm>
            <a:off x="1517163" y="2091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Spring 2 </a:t>
            </a:r>
          </a:p>
          <a:p>
            <a:pPr algn="ctr"/>
            <a:r>
              <a:rPr lang="en-GB" sz="900" dirty="0">
                <a:latin typeface="Calibri"/>
                <a:ea typeface="Calibri"/>
                <a:cs typeface="Calibri"/>
              </a:rPr>
              <a:t>Why do oceans matter?</a:t>
            </a:r>
            <a:endParaRPr lang="en" dirty="0"/>
          </a:p>
        </p:txBody>
      </p:sp>
      <p:sp>
        <p:nvSpPr>
          <p:cNvPr id="71" name="Google Shape;71;p15"/>
          <p:cNvSpPr/>
          <p:nvPr/>
        </p:nvSpPr>
        <p:spPr>
          <a:xfrm>
            <a:off x="3625950" y="2091310"/>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Summer 1 </a:t>
            </a:r>
          </a:p>
          <a:p>
            <a:pPr algn="ctr"/>
            <a:r>
              <a:rPr lang="en-GB" sz="900" dirty="0">
                <a:solidFill>
                  <a:srgbClr val="222222"/>
                </a:solidFill>
                <a:latin typeface="Calibri"/>
                <a:ea typeface="Calibri"/>
                <a:cs typeface="Calibri"/>
              </a:rPr>
              <a:t>Unheard histories: Who should feature on the £10.00 banknote?</a:t>
            </a:r>
            <a:endParaRPr lang="en" dirty="0"/>
          </a:p>
        </p:txBody>
      </p:sp>
      <p:sp>
        <p:nvSpPr>
          <p:cNvPr id="72" name="Google Shape;72;p15"/>
          <p:cNvSpPr/>
          <p:nvPr/>
        </p:nvSpPr>
        <p:spPr>
          <a:xfrm>
            <a:off x="5734737" y="2091236"/>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a:r>
              <a:rPr lang="en"/>
              <a:t>Summer 2</a:t>
            </a:r>
            <a:endParaRPr lang="en-US"/>
          </a:p>
          <a:p>
            <a:pPr algn="ctr"/>
            <a:r>
              <a:rPr lang="en-GB" sz="900" dirty="0">
                <a:latin typeface="Calibri"/>
                <a:ea typeface="Calibri"/>
                <a:cs typeface="Calibri"/>
              </a:rPr>
              <a:t>Can I carry out an independent fieldwork study?</a:t>
            </a:r>
            <a:endParaRPr dirty="0"/>
          </a:p>
        </p:txBody>
      </p:sp>
      <p:sp>
        <p:nvSpPr>
          <p:cNvPr id="73" name="Google Shape;73;p15"/>
          <p:cNvSpPr/>
          <p:nvPr/>
        </p:nvSpPr>
        <p:spPr>
          <a:xfrm>
            <a:off x="3625950" y="918207"/>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Autumn 2 </a:t>
            </a:r>
          </a:p>
          <a:p>
            <a:pPr algn="ctr"/>
            <a:r>
              <a:rPr lang="en-GB" sz="900" dirty="0">
                <a:latin typeface="Calibri"/>
                <a:ea typeface="Calibri"/>
                <a:cs typeface="Calibri"/>
              </a:rPr>
              <a:t>Why does population change? </a:t>
            </a:r>
            <a:endParaRPr lang="en" sz="900" dirty="0">
              <a:latin typeface="Calibri"/>
              <a:ea typeface="Calibri"/>
              <a:cs typeface="Calibri"/>
            </a:endParaRPr>
          </a:p>
        </p:txBody>
      </p:sp>
      <p:sp>
        <p:nvSpPr>
          <p:cNvPr id="74" name="Google Shape;74;p15"/>
          <p:cNvSpPr/>
          <p:nvPr/>
        </p:nvSpPr>
        <p:spPr>
          <a:xfrm>
            <a:off x="5734737" y="918207"/>
            <a:ext cx="1892100" cy="1104464"/>
          </a:xfrm>
          <a:prstGeom prst="roundRect">
            <a:avLst>
              <a:gd name="adj" fmla="val 16667"/>
            </a:avLst>
          </a:prstGeom>
          <a:solidFill>
            <a:srgbClr val="D5A6B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Spring 1 </a:t>
            </a:r>
          </a:p>
          <a:p>
            <a:pPr algn="ctr"/>
            <a:r>
              <a:rPr lang="en-GB" sz="900" dirty="0">
                <a:solidFill>
                  <a:srgbClr val="222222"/>
                </a:solidFill>
                <a:latin typeface="Calibri"/>
                <a:ea typeface="Calibri"/>
                <a:cs typeface="Calibri"/>
              </a:rPr>
              <a:t>What did the Greeks ever do for us?</a:t>
            </a:r>
            <a:endParaRPr lang="e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6">
          <a:extLst>
            <a:ext uri="{FF2B5EF4-FFF2-40B4-BE49-F238E27FC236}">
              <a16:creationId xmlns:a16="http://schemas.microsoft.com/office/drawing/2014/main" id="{5D446201-E2F9-49AD-A356-99FCC1D46302}"/>
            </a:ext>
          </a:extLst>
        </p:cNvPr>
        <p:cNvGrpSpPr/>
        <p:nvPr/>
      </p:nvGrpSpPr>
      <p:grpSpPr>
        <a:xfrm>
          <a:off x="0" y="0"/>
          <a:ext cx="0" cy="0"/>
          <a:chOff x="0" y="0"/>
          <a:chExt cx="0" cy="0"/>
        </a:xfrm>
      </p:grpSpPr>
      <p:sp>
        <p:nvSpPr>
          <p:cNvPr id="67" name="Google Shape;67;p15">
            <a:extLst>
              <a:ext uri="{FF2B5EF4-FFF2-40B4-BE49-F238E27FC236}">
                <a16:creationId xmlns:a16="http://schemas.microsoft.com/office/drawing/2014/main" id="{6A2E5E08-9CA7-0FBF-EF26-BA03DD9727A5}"/>
              </a:ext>
            </a:extLst>
          </p:cNvPr>
          <p:cNvSpPr txBox="1">
            <a:spLocks noGrp="1"/>
          </p:cNvSpPr>
          <p:nvPr>
            <p:ph type="ctrTitle"/>
          </p:nvPr>
        </p:nvSpPr>
        <p:spPr>
          <a:xfrm>
            <a:off x="311700" y="391200"/>
            <a:ext cx="8520600" cy="12993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Trips</a:t>
            </a:r>
          </a:p>
          <a:p>
            <a:pPr marL="0" lvl="0" indent="0" algn="ctr" rtl="0">
              <a:spcBef>
                <a:spcPts val="0"/>
              </a:spcBef>
              <a:spcAft>
                <a:spcPts val="0"/>
              </a:spcAft>
              <a:buNone/>
            </a:pPr>
            <a:endParaRPr dirty="0"/>
          </a:p>
        </p:txBody>
      </p:sp>
      <p:sp>
        <p:nvSpPr>
          <p:cNvPr id="68" name="Google Shape;68;p15">
            <a:extLst>
              <a:ext uri="{FF2B5EF4-FFF2-40B4-BE49-F238E27FC236}">
                <a16:creationId xmlns:a16="http://schemas.microsoft.com/office/drawing/2014/main" id="{07E91343-0E25-72BE-1252-5B4156BE6839}"/>
              </a:ext>
            </a:extLst>
          </p:cNvPr>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2" name="Picture 1">
            <a:extLst>
              <a:ext uri="{FF2B5EF4-FFF2-40B4-BE49-F238E27FC236}">
                <a16:creationId xmlns:a16="http://schemas.microsoft.com/office/drawing/2014/main" id="{712532B2-4C55-39E7-90DF-DA2DFB18B12F}"/>
              </a:ext>
            </a:extLst>
          </p:cNvPr>
          <p:cNvPicPr>
            <a:picLocks noChangeAspect="1"/>
          </p:cNvPicPr>
          <p:nvPr/>
        </p:nvPicPr>
        <p:blipFill>
          <a:blip r:embed="rId3"/>
          <a:stretch>
            <a:fillRect/>
          </a:stretch>
        </p:blipFill>
        <p:spPr>
          <a:xfrm>
            <a:off x="495300" y="1040827"/>
            <a:ext cx="2962275" cy="1671195"/>
          </a:xfrm>
          <a:prstGeom prst="rect">
            <a:avLst/>
          </a:prstGeom>
        </p:spPr>
      </p:pic>
      <p:pic>
        <p:nvPicPr>
          <p:cNvPr id="3" name="Picture 2">
            <a:extLst>
              <a:ext uri="{FF2B5EF4-FFF2-40B4-BE49-F238E27FC236}">
                <a16:creationId xmlns:a16="http://schemas.microsoft.com/office/drawing/2014/main" id="{C252ACCF-B271-6183-FF4C-EB435AAFFB16}"/>
              </a:ext>
            </a:extLst>
          </p:cNvPr>
          <p:cNvPicPr>
            <a:picLocks noChangeAspect="1"/>
          </p:cNvPicPr>
          <p:nvPr/>
        </p:nvPicPr>
        <p:blipFill>
          <a:blip r:embed="rId4"/>
          <a:stretch>
            <a:fillRect/>
          </a:stretch>
        </p:blipFill>
        <p:spPr>
          <a:xfrm>
            <a:off x="5538788" y="1038225"/>
            <a:ext cx="3019425" cy="1790700"/>
          </a:xfrm>
          <a:prstGeom prst="rect">
            <a:avLst/>
          </a:prstGeom>
        </p:spPr>
      </p:pic>
    </p:spTree>
    <p:extLst>
      <p:ext uri="{BB962C8B-B14F-4D97-AF65-F5344CB8AC3E}">
        <p14:creationId xmlns:p14="http://schemas.microsoft.com/office/powerpoint/2010/main" val="437830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6"/>
          <p:cNvSpPr txBox="1">
            <a:spLocks noGrp="1"/>
          </p:cNvSpPr>
          <p:nvPr>
            <p:ph type="ctrTitle"/>
          </p:nvPr>
        </p:nvSpPr>
        <p:spPr>
          <a:xfrm>
            <a:off x="311700" y="744575"/>
            <a:ext cx="8520600" cy="21189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How is Upper Key Stage 2 different?</a:t>
            </a:r>
            <a:endParaRPr sz="3000" dirty="0"/>
          </a:p>
        </p:txBody>
      </p:sp>
      <p:sp>
        <p:nvSpPr>
          <p:cNvPr id="80" name="Google Shape;80;p1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ctrTitle"/>
          </p:nvPr>
        </p:nvSpPr>
        <p:spPr>
          <a:xfrm>
            <a:off x="311700" y="965011"/>
            <a:ext cx="8520600" cy="25410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Supporting your child</a:t>
            </a:r>
            <a:endParaRPr dirty="0"/>
          </a:p>
          <a:p>
            <a:pPr marL="0" lvl="0" indent="0" algn="ctr" rtl="0">
              <a:spcBef>
                <a:spcPts val="0"/>
              </a:spcBef>
              <a:spcAft>
                <a:spcPts val="0"/>
              </a:spcAft>
              <a:buNone/>
            </a:pPr>
            <a:r>
              <a:rPr lang="en" sz="3000" dirty="0"/>
              <a:t>Reading daily (at least 5 times a week) </a:t>
            </a:r>
            <a:endParaRPr sz="3000" dirty="0"/>
          </a:p>
          <a:p>
            <a:pPr marL="0" lvl="0" indent="0" algn="ctr" rtl="0">
              <a:spcBef>
                <a:spcPts val="0"/>
              </a:spcBef>
              <a:spcAft>
                <a:spcPts val="0"/>
              </a:spcAft>
              <a:buNone/>
            </a:pPr>
            <a:r>
              <a:rPr lang="en" sz="3000" dirty="0"/>
              <a:t>Modelling Reading</a:t>
            </a:r>
            <a:endParaRPr sz="3000" dirty="0"/>
          </a:p>
          <a:p>
            <a:pPr marL="0" lvl="0" indent="0" algn="ctr" rtl="0">
              <a:spcBef>
                <a:spcPts val="0"/>
              </a:spcBef>
              <a:spcAft>
                <a:spcPts val="0"/>
              </a:spcAft>
              <a:buNone/>
            </a:pPr>
            <a:r>
              <a:rPr lang="en" sz="3000" dirty="0"/>
              <a:t>Discussing what they have been reading</a:t>
            </a:r>
            <a:endParaRPr sz="3000" dirty="0"/>
          </a:p>
          <a:p>
            <a:pPr marL="0" lvl="0" indent="0" algn="ctr" rtl="0">
              <a:spcBef>
                <a:spcPts val="0"/>
              </a:spcBef>
              <a:spcAft>
                <a:spcPts val="0"/>
              </a:spcAft>
              <a:buNone/>
            </a:pPr>
            <a:r>
              <a:rPr lang="en" sz="3000" dirty="0"/>
              <a:t>Ask your child to summarise</a:t>
            </a:r>
            <a:endParaRPr sz="3000" dirty="0"/>
          </a:p>
          <a:p>
            <a:pPr marL="0" lvl="0" indent="0" algn="ctr" rtl="0">
              <a:spcBef>
                <a:spcPts val="0"/>
              </a:spcBef>
              <a:spcAft>
                <a:spcPts val="0"/>
              </a:spcAft>
              <a:buNone/>
            </a:pPr>
            <a:r>
              <a:rPr lang="en" sz="3000" dirty="0"/>
              <a:t>Vocabulary</a:t>
            </a:r>
            <a:br>
              <a:rPr lang="en" sz="3000" dirty="0"/>
            </a:br>
            <a:r>
              <a:rPr lang="en" sz="3000" dirty="0"/>
              <a:t>Read to your child.</a:t>
            </a:r>
            <a:endParaRPr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ctrTitle"/>
          </p:nvPr>
        </p:nvSpPr>
        <p:spPr>
          <a:xfrm>
            <a:off x="311700" y="1411650"/>
            <a:ext cx="8520600" cy="2387700"/>
          </a:xfrm>
          <a:prstGeom prst="rect">
            <a:avLst/>
          </a:prstGeom>
        </p:spPr>
        <p:txBody>
          <a:bodyPr spcFirstLastPara="1" wrap="square" lIns="91425" tIns="91425" rIns="91425" bIns="91425" anchor="b" anchorCtr="0">
            <a:normAutofit fontScale="90000"/>
          </a:bodyPr>
          <a:lstStyle/>
          <a:p>
            <a:r>
              <a:rPr lang="en" dirty="0"/>
              <a:t>Homework</a:t>
            </a:r>
          </a:p>
          <a:p>
            <a:r>
              <a:rPr lang="en" sz="2550" dirty="0"/>
              <a:t>Daily reading</a:t>
            </a:r>
            <a:br>
              <a:rPr lang="en" sz="2550" dirty="0"/>
            </a:br>
            <a:r>
              <a:rPr lang="en" sz="2550" dirty="0"/>
              <a:t>Daily arithmetic</a:t>
            </a:r>
            <a:br>
              <a:rPr lang="en" sz="2550" dirty="0"/>
            </a:br>
            <a:r>
              <a:rPr lang="en" sz="2550" dirty="0" err="1"/>
              <a:t>Sumdog</a:t>
            </a:r>
            <a:r>
              <a:rPr lang="en" sz="2550" dirty="0"/>
              <a:t> activities</a:t>
            </a:r>
            <a:r>
              <a:rPr lang="en-US" dirty="0"/>
              <a:t/>
            </a:r>
            <a:br>
              <a:rPr lang="en-US" dirty="0"/>
            </a:br>
            <a:r>
              <a:rPr lang="en-US" dirty="0"/>
              <a:t/>
            </a:r>
            <a:br>
              <a:rPr lang="en-US" dirty="0"/>
            </a:br>
            <a:endParaRPr lang="en" sz="25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69AD1-A9AD-3501-74F5-481A4AFCD2CA}"/>
              </a:ext>
            </a:extLst>
          </p:cNvPr>
          <p:cNvSpPr>
            <a:spLocks noGrp="1"/>
          </p:cNvSpPr>
          <p:nvPr>
            <p:ph type="title"/>
          </p:nvPr>
        </p:nvSpPr>
        <p:spPr>
          <a:xfrm>
            <a:off x="311700" y="207750"/>
            <a:ext cx="8520600" cy="841800"/>
          </a:xfrm>
        </p:spPr>
        <p:txBody>
          <a:bodyPr/>
          <a:lstStyle/>
          <a:p>
            <a:r>
              <a:rPr lang="en-GB" dirty="0"/>
              <a:t>Behaviour</a:t>
            </a:r>
          </a:p>
        </p:txBody>
      </p:sp>
      <p:pic>
        <p:nvPicPr>
          <p:cNvPr id="3" name="Picture 2">
            <a:extLst>
              <a:ext uri="{FF2B5EF4-FFF2-40B4-BE49-F238E27FC236}">
                <a16:creationId xmlns:a16="http://schemas.microsoft.com/office/drawing/2014/main" id="{137B1176-91A4-4BD6-984B-448DC9704133}"/>
              </a:ext>
            </a:extLst>
          </p:cNvPr>
          <p:cNvPicPr>
            <a:picLocks noChangeAspect="1"/>
          </p:cNvPicPr>
          <p:nvPr/>
        </p:nvPicPr>
        <p:blipFill>
          <a:blip r:embed="rId2"/>
          <a:stretch>
            <a:fillRect/>
          </a:stretch>
        </p:blipFill>
        <p:spPr>
          <a:xfrm>
            <a:off x="33533" y="1049550"/>
            <a:ext cx="3109812" cy="1633171"/>
          </a:xfrm>
          <a:prstGeom prst="rect">
            <a:avLst/>
          </a:prstGeom>
        </p:spPr>
      </p:pic>
      <p:pic>
        <p:nvPicPr>
          <p:cNvPr id="4" name="Picture 3">
            <a:extLst>
              <a:ext uri="{FF2B5EF4-FFF2-40B4-BE49-F238E27FC236}">
                <a16:creationId xmlns:a16="http://schemas.microsoft.com/office/drawing/2014/main" id="{9902B5C9-747E-42FE-BF49-6D24D6639298}"/>
              </a:ext>
            </a:extLst>
          </p:cNvPr>
          <p:cNvPicPr>
            <a:picLocks noChangeAspect="1"/>
          </p:cNvPicPr>
          <p:nvPr/>
        </p:nvPicPr>
        <p:blipFill>
          <a:blip r:embed="rId3"/>
          <a:stretch>
            <a:fillRect/>
          </a:stretch>
        </p:blipFill>
        <p:spPr>
          <a:xfrm>
            <a:off x="6312356" y="1049550"/>
            <a:ext cx="2831644" cy="1606396"/>
          </a:xfrm>
          <a:prstGeom prst="rect">
            <a:avLst/>
          </a:prstGeom>
        </p:spPr>
      </p:pic>
      <p:pic>
        <p:nvPicPr>
          <p:cNvPr id="5" name="Picture 4">
            <a:extLst>
              <a:ext uri="{FF2B5EF4-FFF2-40B4-BE49-F238E27FC236}">
                <a16:creationId xmlns:a16="http://schemas.microsoft.com/office/drawing/2014/main" id="{B25C8879-D2A2-4CAA-B3C0-49A98B8C742E}"/>
              </a:ext>
            </a:extLst>
          </p:cNvPr>
          <p:cNvPicPr>
            <a:picLocks noChangeAspect="1"/>
          </p:cNvPicPr>
          <p:nvPr/>
        </p:nvPicPr>
        <p:blipFill>
          <a:blip r:embed="rId4"/>
          <a:stretch>
            <a:fillRect/>
          </a:stretch>
        </p:blipFill>
        <p:spPr>
          <a:xfrm>
            <a:off x="3214446" y="884384"/>
            <a:ext cx="3026809" cy="1929756"/>
          </a:xfrm>
          <a:prstGeom prst="rect">
            <a:avLst/>
          </a:prstGeom>
        </p:spPr>
      </p:pic>
    </p:spTree>
    <p:extLst>
      <p:ext uri="{BB962C8B-B14F-4D97-AF65-F5344CB8AC3E}">
        <p14:creationId xmlns:p14="http://schemas.microsoft.com/office/powerpoint/2010/main" val="1940877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PE</a:t>
            </a:r>
            <a:endParaRPr dirty="0"/>
          </a:p>
          <a:p>
            <a:pPr marL="0" lvl="0" indent="0" algn="ctr" rtl="0">
              <a:spcBef>
                <a:spcPts val="0"/>
              </a:spcBef>
              <a:spcAft>
                <a:spcPts val="0"/>
              </a:spcAft>
              <a:buNone/>
            </a:pPr>
            <a:r>
              <a:rPr lang="en" dirty="0"/>
              <a:t>Wednesday and Friday</a:t>
            </a:r>
            <a:endParaRPr dirty="0"/>
          </a:p>
        </p:txBody>
      </p:sp>
      <p:sp>
        <p:nvSpPr>
          <p:cNvPr id="97" name="Google Shape;97;p1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lnSpc>
                <a:spcPct val="115000"/>
              </a:lnSpc>
              <a:spcBef>
                <a:spcPts val="0"/>
              </a:spcBef>
              <a:spcAft>
                <a:spcPts val="0"/>
              </a:spcAft>
              <a:buClr>
                <a:schemeClr val="dk1"/>
              </a:buClr>
              <a:buSzPts val="1100"/>
              <a:buFont typeface="Arial"/>
              <a:buNone/>
            </a:pPr>
            <a:r>
              <a:rPr lang="en-GB" dirty="0"/>
              <a:t>School Uniform</a:t>
            </a:r>
            <a:br>
              <a:rPr lang="en-GB" dirty="0"/>
            </a:br>
            <a:r>
              <a:rPr lang="en-GB" sz="2000" dirty="0">
                <a:solidFill>
                  <a:schemeClr val="dk1"/>
                </a:solidFill>
              </a:rPr>
              <a:t>Please check the link on the school website.</a:t>
            </a:r>
            <a:br>
              <a:rPr lang="en-GB" sz="2000" dirty="0">
                <a:solidFill>
                  <a:schemeClr val="dk1"/>
                </a:solidFill>
              </a:rPr>
            </a:br>
            <a:r>
              <a:rPr lang="en-GB" sz="2000" dirty="0">
                <a:solidFill>
                  <a:schemeClr val="dk1"/>
                </a:solidFill>
              </a:rPr>
              <a:t>PE kits</a:t>
            </a:r>
            <a:r>
              <a:rPr lang="en-GB" sz="5400" dirty="0">
                <a:solidFill>
                  <a:schemeClr val="dk1"/>
                </a:solidFill>
              </a:rPr>
              <a:t/>
            </a:r>
            <a:br>
              <a:rPr lang="en-GB" sz="5400" dirty="0">
                <a:solidFill>
                  <a:schemeClr val="dk1"/>
                </a:solidFill>
              </a:rPr>
            </a:br>
            <a:endParaRPr dirty="0"/>
          </a:p>
        </p:txBody>
      </p:sp>
      <p:sp>
        <p:nvSpPr>
          <p:cNvPr id="103" name="Google Shape;103;p2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6" name="Picture 5">
            <a:extLst>
              <a:ext uri="{FF2B5EF4-FFF2-40B4-BE49-F238E27FC236}">
                <a16:creationId xmlns:a16="http://schemas.microsoft.com/office/drawing/2014/main" id="{20FFC7D1-3CFC-AFF4-703F-B17DE7C21B85}"/>
              </a:ext>
            </a:extLst>
          </p:cNvPr>
          <p:cNvPicPr>
            <a:picLocks noChangeAspect="1"/>
          </p:cNvPicPr>
          <p:nvPr/>
        </p:nvPicPr>
        <p:blipFill>
          <a:blip r:embed="rId3"/>
          <a:stretch>
            <a:fillRect/>
          </a:stretch>
        </p:blipFill>
        <p:spPr>
          <a:xfrm>
            <a:off x="311692" y="164240"/>
            <a:ext cx="1746339" cy="1660610"/>
          </a:xfrm>
          <a:prstGeom prst="rect">
            <a:avLst/>
          </a:prstGeom>
        </p:spPr>
      </p:pic>
      <p:pic>
        <p:nvPicPr>
          <p:cNvPr id="8" name="Picture 7">
            <a:extLst>
              <a:ext uri="{FF2B5EF4-FFF2-40B4-BE49-F238E27FC236}">
                <a16:creationId xmlns:a16="http://schemas.microsoft.com/office/drawing/2014/main" id="{62DF57C1-918A-57AE-8695-898F28A7D230}"/>
              </a:ext>
            </a:extLst>
          </p:cNvPr>
          <p:cNvPicPr>
            <a:picLocks noChangeAspect="1"/>
          </p:cNvPicPr>
          <p:nvPr/>
        </p:nvPicPr>
        <p:blipFill>
          <a:blip r:embed="rId4"/>
          <a:stretch>
            <a:fillRect/>
          </a:stretch>
        </p:blipFill>
        <p:spPr>
          <a:xfrm>
            <a:off x="2226948" y="1680662"/>
            <a:ext cx="1762520" cy="1782176"/>
          </a:xfrm>
          <a:prstGeom prst="rect">
            <a:avLst/>
          </a:prstGeom>
        </p:spPr>
      </p:pic>
      <p:pic>
        <p:nvPicPr>
          <p:cNvPr id="3" name="Picture 2">
            <a:extLst>
              <a:ext uri="{FF2B5EF4-FFF2-40B4-BE49-F238E27FC236}">
                <a16:creationId xmlns:a16="http://schemas.microsoft.com/office/drawing/2014/main" id="{CD023161-6BA3-25B7-903E-CE4BFE153838}"/>
              </a:ext>
            </a:extLst>
          </p:cNvPr>
          <p:cNvPicPr>
            <a:picLocks noChangeAspect="1"/>
          </p:cNvPicPr>
          <p:nvPr/>
        </p:nvPicPr>
        <p:blipFill>
          <a:blip r:embed="rId5"/>
          <a:stretch>
            <a:fillRect/>
          </a:stretch>
        </p:blipFill>
        <p:spPr>
          <a:xfrm>
            <a:off x="7229475" y="161925"/>
            <a:ext cx="1743075" cy="1409700"/>
          </a:xfrm>
          <a:prstGeom prst="rect">
            <a:avLst/>
          </a:prstGeom>
        </p:spPr>
      </p:pic>
      <p:pic>
        <p:nvPicPr>
          <p:cNvPr id="5" name="Picture 4">
            <a:extLst>
              <a:ext uri="{FF2B5EF4-FFF2-40B4-BE49-F238E27FC236}">
                <a16:creationId xmlns:a16="http://schemas.microsoft.com/office/drawing/2014/main" id="{F8299CB6-8CDB-1847-F537-D3A8BB733FA7}"/>
              </a:ext>
            </a:extLst>
          </p:cNvPr>
          <p:cNvPicPr>
            <a:picLocks noChangeAspect="1"/>
          </p:cNvPicPr>
          <p:nvPr/>
        </p:nvPicPr>
        <p:blipFill>
          <a:blip r:embed="rId6"/>
          <a:stretch>
            <a:fillRect/>
          </a:stretch>
        </p:blipFill>
        <p:spPr>
          <a:xfrm>
            <a:off x="5353050" y="1833563"/>
            <a:ext cx="1390650" cy="10572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ctrTitle"/>
          </p:nvPr>
        </p:nvSpPr>
        <p:spPr>
          <a:xfrm>
            <a:off x="311700" y="86825"/>
            <a:ext cx="8520600" cy="76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dirty="0"/>
              <a:t>What should my child bring to school?</a:t>
            </a:r>
            <a:endParaRPr sz="3000" dirty="0"/>
          </a:p>
        </p:txBody>
      </p:sp>
      <p:sp>
        <p:nvSpPr>
          <p:cNvPr id="111" name="Google Shape;111;p2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
        <p:nvSpPr>
          <p:cNvPr id="112" name="Google Shape;112;p21"/>
          <p:cNvSpPr txBox="1"/>
          <p:nvPr/>
        </p:nvSpPr>
        <p:spPr>
          <a:xfrm>
            <a:off x="137550" y="912575"/>
            <a:ext cx="8868900" cy="2473980"/>
          </a:xfrm>
          <a:prstGeom prst="rect">
            <a:avLst/>
          </a:prstGeom>
          <a:noFill/>
          <a:ln>
            <a:noFill/>
          </a:ln>
        </p:spPr>
        <p:txBody>
          <a:bodyPr spcFirstLastPara="1" wrap="square" lIns="91425" tIns="91425" rIns="91425" bIns="91425" anchor="t" anchorCtr="0">
            <a:spAutoFit/>
          </a:bodyPr>
          <a:lstStyle/>
          <a:p>
            <a:pPr>
              <a:lnSpc>
                <a:spcPct val="90000"/>
              </a:lnSpc>
              <a:spcBef>
                <a:spcPts val="1000"/>
              </a:spcBef>
            </a:pPr>
            <a:r>
              <a:rPr lang="en" sz="1700" dirty="0">
                <a:solidFill>
                  <a:schemeClr val="dk1"/>
                </a:solidFill>
              </a:rPr>
              <a:t>Pens, pencils, </a:t>
            </a:r>
            <a:r>
              <a:rPr lang="en" sz="1700" dirty="0" err="1">
                <a:solidFill>
                  <a:schemeClr val="dk1"/>
                </a:solidFill>
              </a:rPr>
              <a:t>colouring</a:t>
            </a:r>
            <a:r>
              <a:rPr lang="en" sz="1700" dirty="0">
                <a:solidFill>
                  <a:schemeClr val="dk1"/>
                </a:solidFill>
              </a:rPr>
              <a:t> pencils, 15cm ruler, eraser, pencil case, whiteboard pen.</a:t>
            </a:r>
          </a:p>
          <a:p>
            <a:pPr marL="0" lvl="0" indent="0" algn="l" rtl="0">
              <a:lnSpc>
                <a:spcPct val="90000"/>
              </a:lnSpc>
              <a:spcBef>
                <a:spcPts val="1000"/>
              </a:spcBef>
              <a:spcAft>
                <a:spcPts val="0"/>
              </a:spcAft>
              <a:buNone/>
            </a:pPr>
            <a:r>
              <a:rPr lang="en" sz="1700" dirty="0">
                <a:solidFill>
                  <a:schemeClr val="dk1"/>
                </a:solidFill>
              </a:rPr>
              <a:t>Reading book and planner every day</a:t>
            </a:r>
            <a:endParaRPr sz="1700" dirty="0">
              <a:solidFill>
                <a:schemeClr val="dk1"/>
              </a:solidFill>
            </a:endParaRPr>
          </a:p>
          <a:p>
            <a:pPr>
              <a:lnSpc>
                <a:spcPct val="90000"/>
              </a:lnSpc>
              <a:spcBef>
                <a:spcPts val="1000"/>
              </a:spcBef>
            </a:pPr>
            <a:r>
              <a:rPr lang="en" sz="1700" dirty="0">
                <a:solidFill>
                  <a:schemeClr val="dk1"/>
                </a:solidFill>
              </a:rPr>
              <a:t>School bags and coats will be hung on the child’s peg. Please ensure everything is named.</a:t>
            </a:r>
            <a:endParaRPr sz="1700" dirty="0">
              <a:solidFill>
                <a:schemeClr val="dk1"/>
              </a:solidFill>
            </a:endParaRPr>
          </a:p>
          <a:p>
            <a:pPr>
              <a:lnSpc>
                <a:spcPct val="90000"/>
              </a:lnSpc>
              <a:spcBef>
                <a:spcPts val="1000"/>
              </a:spcBef>
            </a:pPr>
            <a:r>
              <a:rPr lang="en" sz="1700" dirty="0">
                <a:solidFill>
                  <a:schemeClr val="dk1"/>
                </a:solidFill>
              </a:rPr>
              <a:t>Lunchboxes are stored in the hall. </a:t>
            </a:r>
            <a:endParaRPr sz="1700" dirty="0">
              <a:solidFill>
                <a:schemeClr val="dk1"/>
              </a:solidFill>
            </a:endParaRPr>
          </a:p>
          <a:p>
            <a:pPr marL="0" lvl="0" indent="0" algn="l" rtl="0">
              <a:lnSpc>
                <a:spcPct val="90000"/>
              </a:lnSpc>
              <a:spcBef>
                <a:spcPts val="1000"/>
              </a:spcBef>
              <a:spcAft>
                <a:spcPts val="0"/>
              </a:spcAft>
              <a:buNone/>
            </a:pPr>
            <a:r>
              <a:rPr lang="en" sz="1700" dirty="0">
                <a:solidFill>
                  <a:schemeClr val="dk1"/>
                </a:solidFill>
              </a:rPr>
              <a:t>Children can bring in a healthy snack for playtimes e.g. fruit. If using a container for the snack, please ensure your child’s name is written on it.</a:t>
            </a:r>
            <a:endParaRPr sz="1700" dirty="0">
              <a:solidFill>
                <a:schemeClr val="dk1"/>
              </a:solidFill>
            </a:endParaRPr>
          </a:p>
        </p:txBody>
      </p:sp>
      <p:pic>
        <p:nvPicPr>
          <p:cNvPr id="2" name="Picture 1">
            <a:extLst>
              <a:ext uri="{FF2B5EF4-FFF2-40B4-BE49-F238E27FC236}">
                <a16:creationId xmlns:a16="http://schemas.microsoft.com/office/drawing/2014/main" id="{A0D0C8B9-04D8-0807-17E7-396B34784C6D}"/>
              </a:ext>
            </a:extLst>
          </p:cNvPr>
          <p:cNvPicPr>
            <a:picLocks noChangeAspect="1"/>
          </p:cNvPicPr>
          <p:nvPr/>
        </p:nvPicPr>
        <p:blipFill>
          <a:blip r:embed="rId3"/>
          <a:stretch>
            <a:fillRect/>
          </a:stretch>
        </p:blipFill>
        <p:spPr>
          <a:xfrm>
            <a:off x="7639050" y="2838450"/>
            <a:ext cx="1504950" cy="74295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ctrTitle"/>
          </p:nvPr>
        </p:nvSpPr>
        <p:spPr>
          <a:xfrm>
            <a:off x="311708" y="744575"/>
            <a:ext cx="8520600" cy="2431332"/>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Water Bottles</a:t>
            </a:r>
            <a:endParaRPr dirty="0"/>
          </a:p>
          <a:p>
            <a:pPr marL="0" lvl="0" indent="0" algn="ctr" rtl="0">
              <a:spcBef>
                <a:spcPts val="0"/>
              </a:spcBef>
              <a:spcAft>
                <a:spcPts val="0"/>
              </a:spcAft>
              <a:buNone/>
            </a:pPr>
            <a:r>
              <a:rPr lang="en" sz="3000" dirty="0"/>
              <a:t>Children must also bring a water bottle to school everyday. They are stored near the sink. They can drink water in the classroom at appropriate times and take them outside at playtimes. </a:t>
            </a:r>
            <a:endParaRPr sz="3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3"/>
          <p:cNvSpPr txBox="1">
            <a:spLocks noGrp="1"/>
          </p:cNvSpPr>
          <p:nvPr>
            <p:ph type="ctrTitle"/>
          </p:nvPr>
        </p:nvSpPr>
        <p:spPr>
          <a:xfrm>
            <a:off x="311700" y="943600"/>
            <a:ext cx="8520600" cy="1933193"/>
          </a:xfrm>
          <a:prstGeom prst="rect">
            <a:avLst/>
          </a:prstGeom>
        </p:spPr>
        <p:txBody>
          <a:bodyPr spcFirstLastPara="1" wrap="square" lIns="91425" tIns="91425" rIns="91425" bIns="91425" anchor="b" anchorCtr="0">
            <a:normAutofit fontScale="90000"/>
          </a:bodyPr>
          <a:lstStyle/>
          <a:p>
            <a:pPr marL="0" lvl="0" indent="0" algn="l" rtl="0">
              <a:lnSpc>
                <a:spcPct val="90000"/>
              </a:lnSpc>
              <a:spcBef>
                <a:spcPts val="1000"/>
              </a:spcBef>
              <a:spcAft>
                <a:spcPts val="0"/>
              </a:spcAft>
              <a:buClr>
                <a:schemeClr val="dk1"/>
              </a:buClr>
              <a:buSzPct val="70967"/>
              <a:buFont typeface="Arial"/>
              <a:buNone/>
            </a:pPr>
            <a:r>
              <a:rPr lang="en" sz="1550" dirty="0"/>
              <a:t>Please ensure your child is on the playground ready to enter the classroom at </a:t>
            </a:r>
            <a:r>
              <a:rPr lang="en" sz="1550" b="1" dirty="0"/>
              <a:t>8:50am. </a:t>
            </a:r>
            <a:r>
              <a:rPr lang="en" sz="1550" dirty="0"/>
              <a:t>The school day finishes at </a:t>
            </a:r>
            <a:r>
              <a:rPr lang="en" sz="1550" b="1" dirty="0"/>
              <a:t>3.30pm.</a:t>
            </a:r>
            <a:endParaRPr sz="1550" b="1" dirty="0"/>
          </a:p>
          <a:p>
            <a:pPr marL="0" lvl="0" indent="0" algn="l" rtl="0">
              <a:lnSpc>
                <a:spcPct val="90000"/>
              </a:lnSpc>
              <a:spcBef>
                <a:spcPts val="1000"/>
              </a:spcBef>
              <a:spcAft>
                <a:spcPts val="0"/>
              </a:spcAft>
              <a:buClr>
                <a:schemeClr val="dk1"/>
              </a:buClr>
              <a:buSzPct val="70967"/>
              <a:buFont typeface="Arial"/>
              <a:buNone/>
            </a:pPr>
            <a:r>
              <a:rPr lang="en" sz="1550" dirty="0"/>
              <a:t>•If your child comes to breakfast club, this starts from </a:t>
            </a:r>
            <a:r>
              <a:rPr lang="en" sz="1550" b="1" dirty="0"/>
              <a:t>8am</a:t>
            </a:r>
            <a:r>
              <a:rPr lang="en" sz="1550" dirty="0"/>
              <a:t> onwards.</a:t>
            </a:r>
            <a:endParaRPr sz="1550" dirty="0"/>
          </a:p>
          <a:p>
            <a:pPr marL="0" lvl="0" indent="0" algn="l" rtl="0">
              <a:lnSpc>
                <a:spcPct val="90000"/>
              </a:lnSpc>
              <a:spcBef>
                <a:spcPts val="1000"/>
              </a:spcBef>
              <a:spcAft>
                <a:spcPts val="0"/>
              </a:spcAft>
              <a:buClr>
                <a:schemeClr val="dk1"/>
              </a:buClr>
              <a:buSzPct val="70967"/>
              <a:buFont typeface="Arial"/>
              <a:buNone/>
            </a:pPr>
            <a:r>
              <a:rPr lang="en" sz="1550" dirty="0"/>
              <a:t>•If someone other than you is picking up your child please let the office and me know in advance.</a:t>
            </a:r>
            <a:endParaRPr sz="1550" dirty="0"/>
          </a:p>
          <a:p>
            <a:pPr marL="0" lvl="0" indent="0" algn="l" rtl="0">
              <a:lnSpc>
                <a:spcPct val="90000"/>
              </a:lnSpc>
              <a:spcBef>
                <a:spcPts val="1000"/>
              </a:spcBef>
              <a:spcAft>
                <a:spcPts val="0"/>
              </a:spcAft>
              <a:buNone/>
            </a:pPr>
            <a:r>
              <a:rPr lang="en" sz="1550" dirty="0"/>
              <a:t>•If you are picking up your child during the school day, e.g for a medical appointment, please ensure that you </a:t>
            </a:r>
            <a:r>
              <a:rPr lang="en" sz="1550" b="1" dirty="0"/>
              <a:t>let the office know </a:t>
            </a:r>
            <a:r>
              <a:rPr lang="en" sz="1550" dirty="0"/>
              <a:t>and they will pass the message on to me.</a:t>
            </a:r>
            <a:endParaRPr sz="3000" dirty="0"/>
          </a:p>
        </p:txBody>
      </p:sp>
      <p:sp>
        <p:nvSpPr>
          <p:cNvPr id="125" name="Google Shape;125;p23"/>
          <p:cNvSpPr txBox="1"/>
          <p:nvPr/>
        </p:nvSpPr>
        <p:spPr>
          <a:xfrm>
            <a:off x="1431675" y="343300"/>
            <a:ext cx="6068100" cy="600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2700"/>
              <a:t>Drop offs and pickups</a:t>
            </a:r>
            <a:endParaRPr sz="27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a:t>Attendance </a:t>
            </a:r>
            <a:endParaRPr sz="3000"/>
          </a:p>
          <a:p>
            <a:pPr marL="0" lvl="0" indent="0" algn="l" rtl="0">
              <a:spcBef>
                <a:spcPts val="0"/>
              </a:spcBef>
              <a:spcAft>
                <a:spcPts val="0"/>
              </a:spcAft>
              <a:buNone/>
            </a:pPr>
            <a:endParaRPr sz="3000"/>
          </a:p>
        </p:txBody>
      </p:sp>
      <p:sp>
        <p:nvSpPr>
          <p:cNvPr id="131" name="Google Shape;131;p2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4800" dirty="0"/>
              <a:t>Communication</a:t>
            </a:r>
            <a:endParaRPr lang="en-US" sz="4800"/>
          </a:p>
          <a:p>
            <a:r>
              <a:rPr lang="en" sz="3000" dirty="0"/>
              <a:t>Please call the office or speak to me after school.</a:t>
            </a:r>
            <a:br>
              <a:rPr lang="en" sz="3000" dirty="0"/>
            </a:br>
            <a:r>
              <a:rPr lang="en" sz="3000" dirty="0"/>
              <a:t>Messages can also be written in the diary. </a:t>
            </a:r>
            <a:endParaRPr sz="3000" dirty="0"/>
          </a:p>
          <a:p>
            <a:pPr marL="0" lvl="0" indent="0" algn="l" rtl="0">
              <a:spcBef>
                <a:spcPts val="0"/>
              </a:spcBef>
              <a:spcAft>
                <a:spcPts val="0"/>
              </a:spcAft>
              <a:buNone/>
            </a:pPr>
            <a:endParaRPr sz="3000"/>
          </a:p>
        </p:txBody>
      </p:sp>
      <p:sp>
        <p:nvSpPr>
          <p:cNvPr id="137" name="Google Shape;137;p2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5300" dirty="0"/>
              <a:t>Responsibilities</a:t>
            </a:r>
            <a:endParaRPr sz="5300" dirty="0"/>
          </a:p>
          <a:p>
            <a:r>
              <a:rPr lang="en" sz="3000" dirty="0"/>
              <a:t>House Captains</a:t>
            </a:r>
            <a:br>
              <a:rPr lang="en" sz="3000" dirty="0"/>
            </a:br>
            <a:r>
              <a:rPr lang="en" sz="3000" dirty="0"/>
              <a:t>Sports Captains</a:t>
            </a:r>
            <a:br>
              <a:rPr lang="en" sz="3000" dirty="0"/>
            </a:br>
            <a:r>
              <a:rPr lang="en" sz="3000" dirty="0"/>
              <a:t>Star of the week</a:t>
            </a:r>
            <a:br>
              <a:rPr lang="en" sz="3000" dirty="0"/>
            </a:br>
            <a:r>
              <a:rPr lang="en" sz="3000" dirty="0"/>
              <a:t>Vital classroom responsibilities and around the school.</a:t>
            </a:r>
            <a:endParaRPr sz="3000" dirty="0"/>
          </a:p>
        </p:txBody>
      </p:sp>
      <p:sp>
        <p:nvSpPr>
          <p:cNvPr id="143" name="Google Shape;143;p2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sz="3000"/>
              <a:t>Deadline: 31st October </a:t>
            </a:r>
            <a:endParaRPr sz="3000"/>
          </a:p>
        </p:txBody>
      </p:sp>
      <p:sp>
        <p:nvSpPr>
          <p:cNvPr id="161" name="Google Shape;161;p2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162" name="Google Shape;162;p29"/>
          <p:cNvPicPr preferRelativeResize="0"/>
          <p:nvPr/>
        </p:nvPicPr>
        <p:blipFill>
          <a:blip r:embed="rId3">
            <a:alphaModFix/>
          </a:blip>
          <a:stretch>
            <a:fillRect/>
          </a:stretch>
        </p:blipFill>
        <p:spPr>
          <a:xfrm>
            <a:off x="2064258" y="0"/>
            <a:ext cx="5015484" cy="5143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BA5FC-5D00-2014-FD3B-29C87FE468EE}"/>
              </a:ext>
            </a:extLst>
          </p:cNvPr>
          <p:cNvSpPr>
            <a:spLocks noGrp="1"/>
          </p:cNvSpPr>
          <p:nvPr>
            <p:ph type="title"/>
          </p:nvPr>
        </p:nvSpPr>
        <p:spPr/>
        <p:txBody>
          <a:bodyPr>
            <a:normAutofit fontScale="90000"/>
          </a:bodyPr>
          <a:lstStyle/>
          <a:p>
            <a:r>
              <a:rPr lang="en-US" dirty="0"/>
              <a:t>Reminders</a:t>
            </a:r>
          </a:p>
        </p:txBody>
      </p:sp>
      <p:sp>
        <p:nvSpPr>
          <p:cNvPr id="3" name="Text Placeholder 2">
            <a:extLst>
              <a:ext uri="{FF2B5EF4-FFF2-40B4-BE49-F238E27FC236}">
                <a16:creationId xmlns:a16="http://schemas.microsoft.com/office/drawing/2014/main" id="{938169A5-B80E-8627-3662-B785EDA58A78}"/>
              </a:ext>
            </a:extLst>
          </p:cNvPr>
          <p:cNvSpPr>
            <a:spLocks noGrp="1"/>
          </p:cNvSpPr>
          <p:nvPr>
            <p:ph type="body" idx="1"/>
          </p:nvPr>
        </p:nvSpPr>
        <p:spPr/>
        <p:txBody>
          <a:bodyPr/>
          <a:lstStyle/>
          <a:p>
            <a:r>
              <a:rPr lang="en-US" dirty="0"/>
              <a:t>Daily reading</a:t>
            </a:r>
          </a:p>
          <a:p>
            <a:pPr>
              <a:lnSpc>
                <a:spcPct val="114999"/>
              </a:lnSpc>
            </a:pPr>
            <a:r>
              <a:rPr lang="en-US" dirty="0"/>
              <a:t>Planners and reading books in school every day</a:t>
            </a:r>
          </a:p>
          <a:p>
            <a:pPr>
              <a:lnSpc>
                <a:spcPct val="114999"/>
              </a:lnSpc>
            </a:pPr>
            <a:r>
              <a:rPr lang="en-US" dirty="0"/>
              <a:t>Arithmetic homework to be returned by Monday</a:t>
            </a:r>
          </a:p>
          <a:p>
            <a:pPr>
              <a:lnSpc>
                <a:spcPct val="114999"/>
              </a:lnSpc>
            </a:pPr>
            <a:r>
              <a:rPr lang="en-US" dirty="0"/>
              <a:t>Wednesday and Friday – wear fleeces and PE kit</a:t>
            </a:r>
          </a:p>
          <a:p>
            <a:pPr>
              <a:lnSpc>
                <a:spcPct val="114999"/>
              </a:lnSpc>
            </a:pPr>
            <a:r>
              <a:rPr lang="en-US"/>
              <a:t>Bring water bottle, pencil cases and stationery essentials every day.</a:t>
            </a:r>
            <a:endParaRPr lang="en-US" dirty="0"/>
          </a:p>
        </p:txBody>
      </p:sp>
    </p:spTree>
    <p:extLst>
      <p:ext uri="{BB962C8B-B14F-4D97-AF65-F5344CB8AC3E}">
        <p14:creationId xmlns:p14="http://schemas.microsoft.com/office/powerpoint/2010/main" val="4090813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30"/>
          <p:cNvSpPr txBox="1">
            <a:spLocks noGrp="1"/>
          </p:cNvSpPr>
          <p:nvPr>
            <p:ph type="ctrTitle"/>
          </p:nvPr>
        </p:nvSpPr>
        <p:spPr>
          <a:xfrm>
            <a:off x="311708" y="13121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t>Thank you for your time. Any questions?</a:t>
            </a:r>
            <a:endParaRPr/>
          </a:p>
        </p:txBody>
      </p:sp>
      <p:sp>
        <p:nvSpPr>
          <p:cNvPr id="168" name="Google Shape;168;p3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169" name="Google Shape;169;p30"/>
          <p:cNvPicPr preferRelativeResize="0"/>
          <p:nvPr/>
        </p:nvPicPr>
        <p:blipFill>
          <a:blip r:embed="rId3">
            <a:alphaModFix/>
          </a:blip>
          <a:stretch>
            <a:fillRect/>
          </a:stretch>
        </p:blipFill>
        <p:spPr>
          <a:xfrm>
            <a:off x="138425" y="171875"/>
            <a:ext cx="1567950" cy="156795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A2E65D600EAB4297E2654DA710E8DF" ma:contentTypeVersion="15" ma:contentTypeDescription="Create a new document." ma:contentTypeScope="" ma:versionID="f66f32f520deda197c7a76759e0802aa">
  <xsd:schema xmlns:xsd="http://www.w3.org/2001/XMLSchema" xmlns:xs="http://www.w3.org/2001/XMLSchema" xmlns:p="http://schemas.microsoft.com/office/2006/metadata/properties" xmlns:ns2="f260e877-f858-411f-84c3-44b88c171aa4" xmlns:ns3="2d0e4ef2-355d-42b0-8c81-d0dc9a923004" targetNamespace="http://schemas.microsoft.com/office/2006/metadata/properties" ma:root="true" ma:fieldsID="0f75d5505aa60c8c635832bc1509af75" ns2:_="" ns3:_="">
    <xsd:import namespace="f260e877-f858-411f-84c3-44b88c171aa4"/>
    <xsd:import namespace="2d0e4ef2-355d-42b0-8c81-d0dc9a92300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element ref="ns3:MediaLengthInSecond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60e877-f858-411f-84c3-44b88c171aa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aee96dae-9789-479f-8378-193267d8b299}" ma:internalName="TaxCatchAll" ma:showField="CatchAllData" ma:web="f260e877-f858-411f-84c3-44b88c171aa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d0e4ef2-355d-42b0-8c81-d0dc9a92300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40c2c7c-fa49-4322-9e62-f0934e23393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260e877-f858-411f-84c3-44b88c171aa4" xsi:nil="true"/>
    <lcf76f155ced4ddcb4097134ff3c332f xmlns="2d0e4ef2-355d-42b0-8c81-d0dc9a92300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CD13DD7-F106-4B5B-94F4-9BF3BAE546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60e877-f858-411f-84c3-44b88c171aa4"/>
    <ds:schemaRef ds:uri="2d0e4ef2-355d-42b0-8c81-d0dc9a9230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5A2DE3-CFC2-406E-828E-DF7D9F873B87}">
  <ds:schemaRefs>
    <ds:schemaRef ds:uri="http://schemas.microsoft.com/sharepoint/v3/contenttype/forms"/>
  </ds:schemaRefs>
</ds:datastoreItem>
</file>

<file path=customXml/itemProps3.xml><?xml version="1.0" encoding="utf-8"?>
<ds:datastoreItem xmlns:ds="http://schemas.openxmlformats.org/officeDocument/2006/customXml" ds:itemID="{041880C8-9EC5-4AD5-B6DE-7362E7C12D23}">
  <ds:schemaRefs>
    <ds:schemaRef ds:uri="http://purl.org/dc/elements/1.1/"/>
    <ds:schemaRef ds:uri="http://schemas.microsoft.com/office/2006/metadata/properties"/>
    <ds:schemaRef ds:uri="2d0e4ef2-355d-42b0-8c81-d0dc9a923004"/>
    <ds:schemaRef ds:uri="http://purl.org/dc/terms/"/>
    <ds:schemaRef ds:uri="http://schemas.openxmlformats.org/package/2006/metadata/core-properties"/>
    <ds:schemaRef ds:uri="f260e877-f858-411f-84c3-44b88c171aa4"/>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38</TotalTime>
  <Words>501</Words>
  <Application>Microsoft Office PowerPoint</Application>
  <PresentationFormat>On-screen Show (16:9)</PresentationFormat>
  <Paragraphs>60</Paragraphs>
  <Slides>20</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Simple Light</vt:lpstr>
      <vt:lpstr>Oak Class Meet the teacher Year 5 and 6 Denham Village School</vt:lpstr>
      <vt:lpstr>PowerPoint Presentation</vt:lpstr>
      <vt:lpstr>PowerPoint Presentation</vt:lpstr>
      <vt:lpstr>Our Topics </vt:lpstr>
      <vt:lpstr>Trips </vt:lpstr>
      <vt:lpstr>How is Upper Key Stage 2 different?</vt:lpstr>
      <vt:lpstr>Supporting your child Reading daily (at least 5 times a week)  Modelling Reading Discussing what they have been reading Ask your child to summarise Vocabulary Read to your child.</vt:lpstr>
      <vt:lpstr>Homework Daily reading Daily arithmetic Sumdog activities  </vt:lpstr>
      <vt:lpstr>Behaviour</vt:lpstr>
      <vt:lpstr>PE Wednesday and Friday</vt:lpstr>
      <vt:lpstr>School Uniform Please check the link on the school website. PE kits </vt:lpstr>
      <vt:lpstr>What should my child bring to school?</vt:lpstr>
      <vt:lpstr>Water Bottles Children must also bring a water bottle to school everyday. They are stored near the sink. They can drink water in the classroom at appropriate times and take them outside at playtimes. </vt:lpstr>
      <vt:lpstr>Please ensure your child is on the playground ready to enter the classroom at 8:50am. The school day finishes at 3.30pm. •If your child comes to breakfast club, this starts from 8am onwards. •If someone other than you is picking up your child please let the office and me know in advance. •If you are picking up your child during the school day, e.g for a medical appointment, please ensure that you let the office know and they will pass the message on to me.</vt:lpstr>
      <vt:lpstr>Attendance  </vt:lpstr>
      <vt:lpstr>Communication Please call the office or speak to me after school. Messages can also be written in the diary.  </vt:lpstr>
      <vt:lpstr>Responsibilities House Captains Sports Captains Star of the week Vital classroom responsibilities and around the school.</vt:lpstr>
      <vt:lpstr>Deadline: 31st October </vt:lpstr>
      <vt:lpstr>Reminders</vt:lpstr>
      <vt:lpstr>Thank you for your time.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Oak Class Meet the teacher Year 6 Denham Village School</dc:title>
  <dc:creator>Vanessa Davis</dc:creator>
  <cp:lastModifiedBy>Seema Sharma</cp:lastModifiedBy>
  <cp:revision>119</cp:revision>
  <dcterms:modified xsi:type="dcterms:W3CDTF">2026-09-11T10:25:54Z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0x0101000CA2E65D600EAB4297E2654DA710E8DF</vt:lpwstr>
  </property>
  <property fmtid="{D5CDD505-2E9C-101B-9397-08002B2CF9AE}" pid="3" name="MediaServiceImageTags">
    <vt:lpwstr/>
  </property>
</Properties>
</file>