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9" r:id="rId4"/>
  </p:sldMasterIdLst>
  <p:notesMasterIdLst>
    <p:notesMasterId r:id="rId25"/>
  </p:notesMasterIdLst>
  <p:sldIdLst>
    <p:sldId id="301" r:id="rId5"/>
    <p:sldId id="276" r:id="rId6"/>
    <p:sldId id="324" r:id="rId7"/>
    <p:sldId id="289" r:id="rId8"/>
    <p:sldId id="321" r:id="rId9"/>
    <p:sldId id="290" r:id="rId10"/>
    <p:sldId id="297" r:id="rId11"/>
    <p:sldId id="300" r:id="rId12"/>
    <p:sldId id="322" r:id="rId13"/>
    <p:sldId id="304" r:id="rId14"/>
    <p:sldId id="312" r:id="rId15"/>
    <p:sldId id="313" r:id="rId16"/>
    <p:sldId id="294" r:id="rId17"/>
    <p:sldId id="308" r:id="rId18"/>
    <p:sldId id="288" r:id="rId19"/>
    <p:sldId id="266" r:id="rId20"/>
    <p:sldId id="307" r:id="rId21"/>
    <p:sldId id="295" r:id="rId22"/>
    <p:sldId id="319" r:id="rId23"/>
    <p:sldId id="299" r:id="rId2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99"/>
    <a:srgbClr val="33CC33"/>
    <a:srgbClr val="FF3300"/>
    <a:srgbClr val="FF5050"/>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89" autoAdjust="0"/>
    <p:restoredTop sz="94660"/>
  </p:normalViewPr>
  <p:slideViewPr>
    <p:cSldViewPr snapToGrid="0">
      <p:cViewPr varScale="1">
        <p:scale>
          <a:sx n="81" d="100"/>
          <a:sy n="81" d="100"/>
        </p:scale>
        <p:origin x="51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82841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152d1daf72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52" name="Google Shape;52;g152d1daf72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25E0FB-A6E8-7C4A-9970-73D52D60064B}" type="slidenum">
              <a:rPr lang="en-US" smtClean="0"/>
              <a:t>4</a:t>
            </a:fld>
            <a:endParaRPr lang="en-US"/>
          </a:p>
        </p:txBody>
      </p:sp>
    </p:spTree>
    <p:extLst>
      <p:ext uri="{BB962C8B-B14F-4D97-AF65-F5344CB8AC3E}">
        <p14:creationId xmlns:p14="http://schemas.microsoft.com/office/powerpoint/2010/main" val="528084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12CA479A-4528-A021-D35E-37D4C9D98691}"/>
            </a:ext>
          </a:extLst>
        </p:cNvPr>
        <p:cNvGrpSpPr/>
        <p:nvPr/>
      </p:nvGrpSpPr>
      <p:grpSpPr>
        <a:xfrm>
          <a:off x="0" y="0"/>
          <a:ext cx="0" cy="0"/>
          <a:chOff x="0" y="0"/>
          <a:chExt cx="0" cy="0"/>
        </a:xfrm>
      </p:grpSpPr>
      <p:sp>
        <p:nvSpPr>
          <p:cNvPr id="99" name="Google Shape;99;g152d1daf727_1_16:notes">
            <a:extLst>
              <a:ext uri="{FF2B5EF4-FFF2-40B4-BE49-F238E27FC236}">
                <a16:creationId xmlns:a16="http://schemas.microsoft.com/office/drawing/2014/main" id="{8A67F0B6-D9E3-E4E5-E2A7-F87CE30E2C2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100" name="Google Shape;100;g152d1daf727_1_16:notes">
            <a:extLst>
              <a:ext uri="{FF2B5EF4-FFF2-40B4-BE49-F238E27FC236}">
                <a16:creationId xmlns:a16="http://schemas.microsoft.com/office/drawing/2014/main" id="{9697F523-8425-F9E9-FB6A-D50A7B092D7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5114791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825E0FB-A6E8-7C4A-9970-73D52D60064B}" type="slidenum">
              <a:rPr lang="en-US" smtClean="0"/>
              <a:t>6</a:t>
            </a:fld>
            <a:endParaRPr lang="en-US"/>
          </a:p>
        </p:txBody>
      </p:sp>
    </p:spTree>
    <p:extLst>
      <p:ext uri="{BB962C8B-B14F-4D97-AF65-F5344CB8AC3E}">
        <p14:creationId xmlns:p14="http://schemas.microsoft.com/office/powerpoint/2010/main" val="9439974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152d1daf727_1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77" name="Google Shape;77;g152d1daf727_1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200" b="0" i="0" kern="1200">
                <a:solidFill>
                  <a:schemeClr val="tx1"/>
                </a:solidFill>
                <a:effectLst/>
                <a:latin typeface="+mn-lt"/>
                <a:ea typeface="+mn-ea"/>
                <a:cs typeface="+mn-cs"/>
              </a:rPr>
              <a:t>Appreciate half of the class remaining in KS2. </a:t>
            </a:r>
          </a:p>
          <a:p>
            <a:endParaRPr lang="en-GB" sz="1200" b="0" i="0" kern="1200">
              <a:solidFill>
                <a:schemeClr val="tx1"/>
              </a:solidFill>
              <a:effectLst/>
              <a:latin typeface="+mn-lt"/>
              <a:ea typeface="+mn-ea"/>
              <a:cs typeface="+mn-cs"/>
            </a:endParaRPr>
          </a:p>
          <a:p>
            <a:r>
              <a:rPr lang="en-GB" sz="1200" b="0" i="0" kern="1200">
                <a:solidFill>
                  <a:schemeClr val="tx1"/>
                </a:solidFill>
                <a:effectLst/>
                <a:latin typeface="+mn-lt"/>
                <a:ea typeface="+mn-ea"/>
                <a:cs typeface="+mn-cs"/>
              </a:rPr>
              <a:t>1. Greater child independence</a:t>
            </a:r>
          </a:p>
          <a:p>
            <a:r>
              <a:rPr lang="en-GB" sz="1200" b="0" i="0" kern="1200">
                <a:solidFill>
                  <a:schemeClr val="tx1"/>
                </a:solidFill>
                <a:effectLst/>
                <a:latin typeface="+mn-lt"/>
                <a:ea typeface="+mn-ea"/>
                <a:cs typeface="+mn-cs"/>
              </a:rPr>
              <a:t>As teachers, we want to see the children we teach grow in independence. In KS1, children will need a lot more support to complete tasks. However, we hope that by the end of KS2, children will be able to take ownership of their learning, find the resources they need within the classroom and build strategies for success themselves. </a:t>
            </a:r>
          </a:p>
          <a:p>
            <a:r>
              <a:rPr lang="en-GB" sz="1200" b="0" i="0" kern="1200">
                <a:solidFill>
                  <a:schemeClr val="tx1"/>
                </a:solidFill>
                <a:effectLst/>
                <a:latin typeface="+mn-lt"/>
                <a:ea typeface="+mn-ea"/>
                <a:cs typeface="+mn-cs"/>
              </a:rPr>
              <a:t>By KS2, most children will be able to read and write with greater independence. More deeply, however, they will be able to take ownership of their learning more and more. They will be able to recognise where they need help and how to get the support they need. </a:t>
            </a:r>
          </a:p>
          <a:p>
            <a:endParaRPr lang="en-GB" sz="1200" b="0" i="0" kern="1200">
              <a:solidFill>
                <a:schemeClr val="tx1"/>
              </a:solidFill>
              <a:effectLst/>
              <a:latin typeface="+mn-lt"/>
              <a:ea typeface="+mn-ea"/>
              <a:cs typeface="+mn-cs"/>
            </a:endParaRPr>
          </a:p>
          <a:p>
            <a:r>
              <a:rPr lang="en-GB" sz="1200" b="0" i="0" kern="1200">
                <a:solidFill>
                  <a:schemeClr val="tx1"/>
                </a:solidFill>
                <a:effectLst/>
                <a:latin typeface="+mn-lt"/>
                <a:ea typeface="+mn-ea"/>
                <a:cs typeface="+mn-cs"/>
              </a:rPr>
              <a:t>2. Social skills and friendships</a:t>
            </a:r>
          </a:p>
          <a:p>
            <a:r>
              <a:rPr lang="en-GB" sz="1200" b="0" i="0" kern="1200">
                <a:solidFill>
                  <a:schemeClr val="tx1"/>
                </a:solidFill>
                <a:effectLst/>
                <a:latin typeface="+mn-lt"/>
                <a:ea typeface="+mn-ea"/>
                <a:cs typeface="+mn-cs"/>
              </a:rPr>
              <a:t>As children get older, their social skills develop. They will become more aware of themselves and others. In KS2 is when children start to build further friendships, I think it’s really nice for this class as they are familiar with each other from their time in Birch class. As children get older, it’s important for them to learn skills to resolve any issues that may arise and learning how to deal with more complex relationships with friends. </a:t>
            </a:r>
          </a:p>
          <a:p>
            <a:endParaRPr lang="en-GB"/>
          </a:p>
          <a:p>
            <a:pPr marL="0" lvl="0" indent="0" algn="l" rtl="0">
              <a:spcBef>
                <a:spcPts val="0"/>
              </a:spcBef>
              <a:spcAft>
                <a:spcPts val="0"/>
              </a:spcAft>
              <a:buNone/>
            </a:pPr>
            <a:r>
              <a:rPr lang="en-GB"/>
              <a:t>Year 4 – while not statutory, we feel it knowing times table is really important for children to know as it builds the foundation of Maths. So will be tested.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25E0FB-A6E8-7C4A-9970-73D52D60064B}" type="slidenum">
              <a:rPr lang="en-US" smtClean="0"/>
              <a:t>8</a:t>
            </a:fld>
            <a:endParaRPr lang="en-US"/>
          </a:p>
        </p:txBody>
      </p:sp>
    </p:spTree>
    <p:extLst>
      <p:ext uri="{BB962C8B-B14F-4D97-AF65-F5344CB8AC3E}">
        <p14:creationId xmlns:p14="http://schemas.microsoft.com/office/powerpoint/2010/main" val="18979406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152d1daf727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65" name="Google Shape;65;g152d1daf727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152d1daf727_1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108" name="Google Shape;108;g152d1daf727_1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152d1daf727_1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115" name="Google Shape;115;g152d1daf727_1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1daf727_1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100" name="Google Shape;100;g152d1daf727_1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152d1daf727_1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89" name="Google Shape;89;g152d1daf727_1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Additional online activities may be sent during this year.</a:t>
            </a: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sz="1200" b="0" i="0" kern="1200">
                <a:solidFill>
                  <a:schemeClr val="tx1"/>
                </a:solidFill>
                <a:effectLst/>
                <a:latin typeface="+mn-lt"/>
                <a:ea typeface="+mn-ea"/>
                <a:cs typeface="+mn-cs"/>
              </a:rPr>
              <a:t>Personal, Social, Health and Citizenship Economic Education</a:t>
            </a:r>
            <a:endParaRPr lang="en-GB"/>
          </a:p>
        </p:txBody>
      </p:sp>
      <p:sp>
        <p:nvSpPr>
          <p:cNvPr id="4" name="Slide Number Placeholder 3"/>
          <p:cNvSpPr>
            <a:spLocks noGrp="1"/>
          </p:cNvSpPr>
          <p:nvPr>
            <p:ph type="sldNum" sz="quarter" idx="5"/>
          </p:nvPr>
        </p:nvSpPr>
        <p:spPr/>
        <p:txBody>
          <a:bodyPr/>
          <a:lstStyle/>
          <a:p>
            <a:fld id="{8825E0FB-A6E8-7C4A-9970-73D52D60064B}" type="slidenum">
              <a:rPr lang="en-US" smtClean="0"/>
              <a:t>15</a:t>
            </a:fld>
            <a:endParaRPr lang="en-US"/>
          </a:p>
        </p:txBody>
      </p:sp>
    </p:spTree>
    <p:extLst>
      <p:ext uri="{BB962C8B-B14F-4D97-AF65-F5344CB8AC3E}">
        <p14:creationId xmlns:p14="http://schemas.microsoft.com/office/powerpoint/2010/main" val="25351409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152d1daf727_1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121" name="Google Shape;121;g152d1daf727_1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152d1daf727_1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83" name="Google Shape;83;g152d1daf727_1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825E0FB-A6E8-7C4A-9970-73D52D60064B}" type="slidenum">
              <a:rPr lang="en-US" smtClean="0"/>
              <a:t>18</a:t>
            </a:fld>
            <a:endParaRPr lang="en-US"/>
          </a:p>
        </p:txBody>
      </p:sp>
    </p:spTree>
    <p:extLst>
      <p:ext uri="{BB962C8B-B14F-4D97-AF65-F5344CB8AC3E}">
        <p14:creationId xmlns:p14="http://schemas.microsoft.com/office/powerpoint/2010/main" val="12985877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7A12D-31C7-6760-8D8F-004FDDCCD34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59BFE2F-0441-5D7B-0D58-6F29CAA0F2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EF405D4-FC0C-6BFC-9A17-A627707845B7}"/>
              </a:ext>
            </a:extLst>
          </p:cNvPr>
          <p:cNvSpPr>
            <a:spLocks noGrp="1"/>
          </p:cNvSpPr>
          <p:nvPr>
            <p:ph type="dt" sz="half" idx="10"/>
          </p:nvPr>
        </p:nvSpPr>
        <p:spPr/>
        <p:txBody>
          <a:bodyPr/>
          <a:lstStyle/>
          <a:p>
            <a:fld id="{964605B1-CE5B-4BBD-9737-2FBFF7389BAD}" type="datetimeFigureOut">
              <a:rPr lang="en-GB" smtClean="0"/>
              <a:t>11/09/2026</a:t>
            </a:fld>
            <a:endParaRPr lang="en-GB"/>
          </a:p>
        </p:txBody>
      </p:sp>
      <p:sp>
        <p:nvSpPr>
          <p:cNvPr id="5" name="Footer Placeholder 4">
            <a:extLst>
              <a:ext uri="{FF2B5EF4-FFF2-40B4-BE49-F238E27FC236}">
                <a16:creationId xmlns:a16="http://schemas.microsoft.com/office/drawing/2014/main" id="{B4722125-C437-4607-C8CA-FC33331694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A159FA-D2E5-F8DF-5EA7-144E76432BEC}"/>
              </a:ext>
            </a:extLst>
          </p:cNvPr>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14499998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91DB6-6971-F80C-CCF9-95B6F74AB39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CF3F0FB-4F9E-4615-88CE-5EFD4661A7B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D424FE-FC9E-BD8C-9F51-D5A6007ACB89}"/>
              </a:ext>
            </a:extLst>
          </p:cNvPr>
          <p:cNvSpPr>
            <a:spLocks noGrp="1"/>
          </p:cNvSpPr>
          <p:nvPr>
            <p:ph type="dt" sz="half" idx="10"/>
          </p:nvPr>
        </p:nvSpPr>
        <p:spPr/>
        <p:txBody>
          <a:bodyPr/>
          <a:lstStyle/>
          <a:p>
            <a:fld id="{964605B1-CE5B-4BBD-9737-2FBFF7389BAD}" type="datetimeFigureOut">
              <a:rPr lang="en-GB" smtClean="0"/>
              <a:t>11/09/2026</a:t>
            </a:fld>
            <a:endParaRPr lang="en-GB"/>
          </a:p>
        </p:txBody>
      </p:sp>
      <p:sp>
        <p:nvSpPr>
          <p:cNvPr id="5" name="Footer Placeholder 4">
            <a:extLst>
              <a:ext uri="{FF2B5EF4-FFF2-40B4-BE49-F238E27FC236}">
                <a16:creationId xmlns:a16="http://schemas.microsoft.com/office/drawing/2014/main" id="{A40242E6-97BC-D2AC-D7E7-0832D48750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1E0FE0-ED5B-FAAF-C111-33034C504060}"/>
              </a:ext>
            </a:extLst>
          </p:cNvPr>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448386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DDEC9-5D71-47FB-C54B-384F4A5B0AD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82547E7-26A9-EDE4-8C62-DEB0A4BB658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1A2F1CC-1CF7-AEA6-764A-955C3FA9DF47}"/>
              </a:ext>
            </a:extLst>
          </p:cNvPr>
          <p:cNvSpPr>
            <a:spLocks noGrp="1"/>
          </p:cNvSpPr>
          <p:nvPr>
            <p:ph type="dt" sz="half" idx="10"/>
          </p:nvPr>
        </p:nvSpPr>
        <p:spPr/>
        <p:txBody>
          <a:bodyPr/>
          <a:lstStyle/>
          <a:p>
            <a:fld id="{964605B1-CE5B-4BBD-9737-2FBFF7389BAD}" type="datetimeFigureOut">
              <a:rPr lang="en-GB" smtClean="0"/>
              <a:t>11/09/2026</a:t>
            </a:fld>
            <a:endParaRPr lang="en-GB"/>
          </a:p>
        </p:txBody>
      </p:sp>
      <p:sp>
        <p:nvSpPr>
          <p:cNvPr id="5" name="Footer Placeholder 4">
            <a:extLst>
              <a:ext uri="{FF2B5EF4-FFF2-40B4-BE49-F238E27FC236}">
                <a16:creationId xmlns:a16="http://schemas.microsoft.com/office/drawing/2014/main" id="{AA54ECF4-3B16-4506-6FDB-EADBC987AE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56E132-2AC1-46FC-84BE-14C192F55892}"/>
              </a:ext>
            </a:extLst>
          </p:cNvPr>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3281968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8318A-2D5F-3B65-35DE-81537D373F9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1E3F10-6862-9634-C0AD-BD79A224F2E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6888C71-27D3-17C0-E15C-EEC8F5CA155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0AD6974-72E1-A2AC-EE0B-BECA12E84AFE}"/>
              </a:ext>
            </a:extLst>
          </p:cNvPr>
          <p:cNvSpPr>
            <a:spLocks noGrp="1"/>
          </p:cNvSpPr>
          <p:nvPr>
            <p:ph type="dt" sz="half" idx="10"/>
          </p:nvPr>
        </p:nvSpPr>
        <p:spPr/>
        <p:txBody>
          <a:bodyPr/>
          <a:lstStyle/>
          <a:p>
            <a:fld id="{964605B1-CE5B-4BBD-9737-2FBFF7389BAD}" type="datetimeFigureOut">
              <a:rPr lang="en-GB" smtClean="0"/>
              <a:t>11/09/2026</a:t>
            </a:fld>
            <a:endParaRPr lang="en-GB"/>
          </a:p>
        </p:txBody>
      </p:sp>
      <p:sp>
        <p:nvSpPr>
          <p:cNvPr id="6" name="Footer Placeholder 5">
            <a:extLst>
              <a:ext uri="{FF2B5EF4-FFF2-40B4-BE49-F238E27FC236}">
                <a16:creationId xmlns:a16="http://schemas.microsoft.com/office/drawing/2014/main" id="{FF90D6D4-73AB-6C10-D668-E0CACEED97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F3457C-9EE8-A8A7-997F-DFB5DD3CC944}"/>
              </a:ext>
            </a:extLst>
          </p:cNvPr>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827492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93CD5-46DC-D4B2-A7E5-D9684DEF7AC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6EF429B-5CB1-93B7-E85A-526438B450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1E71495-3B53-623B-6A1A-EA5B2FE9C94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1CA57AF-F807-F95C-610A-1A5EDE0C07F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9EF4017-AF61-85F1-1588-BBC695B4CB0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1B8D35D-8904-4988-0032-72A9366C5D91}"/>
              </a:ext>
            </a:extLst>
          </p:cNvPr>
          <p:cNvSpPr>
            <a:spLocks noGrp="1"/>
          </p:cNvSpPr>
          <p:nvPr>
            <p:ph type="dt" sz="half" idx="10"/>
          </p:nvPr>
        </p:nvSpPr>
        <p:spPr/>
        <p:txBody>
          <a:bodyPr/>
          <a:lstStyle/>
          <a:p>
            <a:fld id="{964605B1-CE5B-4BBD-9737-2FBFF7389BAD}" type="datetimeFigureOut">
              <a:rPr lang="en-GB" smtClean="0"/>
              <a:t>11/09/2026</a:t>
            </a:fld>
            <a:endParaRPr lang="en-GB"/>
          </a:p>
        </p:txBody>
      </p:sp>
      <p:sp>
        <p:nvSpPr>
          <p:cNvPr id="8" name="Footer Placeholder 7">
            <a:extLst>
              <a:ext uri="{FF2B5EF4-FFF2-40B4-BE49-F238E27FC236}">
                <a16:creationId xmlns:a16="http://schemas.microsoft.com/office/drawing/2014/main" id="{E3892BCC-7A88-F948-17DE-835D8AC0E95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04E2395-700F-121D-0AF5-84358E63C4B4}"/>
              </a:ext>
            </a:extLst>
          </p:cNvPr>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2086910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477FC-BDBA-D65B-2956-89532EFDECC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1CC6951-B92A-5834-5C84-8497E119139F}"/>
              </a:ext>
            </a:extLst>
          </p:cNvPr>
          <p:cNvSpPr>
            <a:spLocks noGrp="1"/>
          </p:cNvSpPr>
          <p:nvPr>
            <p:ph type="dt" sz="half" idx="10"/>
          </p:nvPr>
        </p:nvSpPr>
        <p:spPr/>
        <p:txBody>
          <a:bodyPr/>
          <a:lstStyle/>
          <a:p>
            <a:fld id="{964605B1-CE5B-4BBD-9737-2FBFF7389BAD}" type="datetimeFigureOut">
              <a:rPr lang="en-GB" smtClean="0"/>
              <a:t>11/09/2026</a:t>
            </a:fld>
            <a:endParaRPr lang="en-GB"/>
          </a:p>
        </p:txBody>
      </p:sp>
      <p:sp>
        <p:nvSpPr>
          <p:cNvPr id="4" name="Footer Placeholder 3">
            <a:extLst>
              <a:ext uri="{FF2B5EF4-FFF2-40B4-BE49-F238E27FC236}">
                <a16:creationId xmlns:a16="http://schemas.microsoft.com/office/drawing/2014/main" id="{2881900B-04D1-4558-0984-571BA0E9B82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3A873F0-9EDA-F46D-D505-264278EE7EB3}"/>
              </a:ext>
            </a:extLst>
          </p:cNvPr>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24325236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D6028B3-B113-C360-C017-98DF60D89E3F}"/>
              </a:ext>
            </a:extLst>
          </p:cNvPr>
          <p:cNvSpPr>
            <a:spLocks noGrp="1"/>
          </p:cNvSpPr>
          <p:nvPr>
            <p:ph type="dt" sz="half" idx="10"/>
          </p:nvPr>
        </p:nvSpPr>
        <p:spPr/>
        <p:txBody>
          <a:bodyPr/>
          <a:lstStyle/>
          <a:p>
            <a:fld id="{964605B1-CE5B-4BBD-9737-2FBFF7389BAD}" type="datetimeFigureOut">
              <a:rPr lang="en-GB" smtClean="0"/>
              <a:t>11/09/2026</a:t>
            </a:fld>
            <a:endParaRPr lang="en-GB"/>
          </a:p>
        </p:txBody>
      </p:sp>
      <p:sp>
        <p:nvSpPr>
          <p:cNvPr id="3" name="Footer Placeholder 2">
            <a:extLst>
              <a:ext uri="{FF2B5EF4-FFF2-40B4-BE49-F238E27FC236}">
                <a16:creationId xmlns:a16="http://schemas.microsoft.com/office/drawing/2014/main" id="{7511F2BE-BF63-1AFC-4F54-B09AABD2A6F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CD79840-30DB-1E3D-94B6-18F3861FD12F}"/>
              </a:ext>
            </a:extLst>
          </p:cNvPr>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2013248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E0DBC-B2DE-4251-B45A-CBAF60D2E36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324AACF-E965-B85B-D703-EC60CFF08EE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0D5CE26-A2E2-F0F6-E167-BEEDB91C80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3DB9AA-0544-C46F-4B50-7E348D96CB0E}"/>
              </a:ext>
            </a:extLst>
          </p:cNvPr>
          <p:cNvSpPr>
            <a:spLocks noGrp="1"/>
          </p:cNvSpPr>
          <p:nvPr>
            <p:ph type="dt" sz="half" idx="10"/>
          </p:nvPr>
        </p:nvSpPr>
        <p:spPr/>
        <p:txBody>
          <a:bodyPr/>
          <a:lstStyle/>
          <a:p>
            <a:fld id="{964605B1-CE5B-4BBD-9737-2FBFF7389BAD}" type="datetimeFigureOut">
              <a:rPr lang="en-GB" smtClean="0"/>
              <a:t>11/09/2026</a:t>
            </a:fld>
            <a:endParaRPr lang="en-GB"/>
          </a:p>
        </p:txBody>
      </p:sp>
      <p:sp>
        <p:nvSpPr>
          <p:cNvPr id="6" name="Footer Placeholder 5">
            <a:extLst>
              <a:ext uri="{FF2B5EF4-FFF2-40B4-BE49-F238E27FC236}">
                <a16:creationId xmlns:a16="http://schemas.microsoft.com/office/drawing/2014/main" id="{3C31F8AF-FF5E-05C5-D1F9-615970DDF1A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C2740E-45A3-1F31-02D5-CC1C22652491}"/>
              </a:ext>
            </a:extLst>
          </p:cNvPr>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2166318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CAE6E-D27B-9B63-2A7A-B3DF37F2CFB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521353B-370A-A22A-0C13-CF1322AACD8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069142-E708-C973-CE3C-5498BA0105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5E0DE61-FDD6-FF58-78A6-FBEFE2BF1767}"/>
              </a:ext>
            </a:extLst>
          </p:cNvPr>
          <p:cNvSpPr>
            <a:spLocks noGrp="1"/>
          </p:cNvSpPr>
          <p:nvPr>
            <p:ph type="dt" sz="half" idx="10"/>
          </p:nvPr>
        </p:nvSpPr>
        <p:spPr/>
        <p:txBody>
          <a:bodyPr/>
          <a:lstStyle/>
          <a:p>
            <a:fld id="{964605B1-CE5B-4BBD-9737-2FBFF7389BAD}" type="datetimeFigureOut">
              <a:rPr lang="en-GB" smtClean="0"/>
              <a:t>11/09/2026</a:t>
            </a:fld>
            <a:endParaRPr lang="en-GB"/>
          </a:p>
        </p:txBody>
      </p:sp>
      <p:sp>
        <p:nvSpPr>
          <p:cNvPr id="6" name="Footer Placeholder 5">
            <a:extLst>
              <a:ext uri="{FF2B5EF4-FFF2-40B4-BE49-F238E27FC236}">
                <a16:creationId xmlns:a16="http://schemas.microsoft.com/office/drawing/2014/main" id="{A3ED8E31-B706-755A-9A53-8B40108EA9C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2A7FDB0-E0FE-D5AD-9C47-3C8CEC3984AE}"/>
              </a:ext>
            </a:extLst>
          </p:cNvPr>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3276625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26B93-D4CC-6A52-BD5D-5C7868839CC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2486228-EB55-6708-930A-B75E9AB3C68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BB406E-7305-9C70-1254-2FA0558D6F0C}"/>
              </a:ext>
            </a:extLst>
          </p:cNvPr>
          <p:cNvSpPr>
            <a:spLocks noGrp="1"/>
          </p:cNvSpPr>
          <p:nvPr>
            <p:ph type="dt" sz="half" idx="10"/>
          </p:nvPr>
        </p:nvSpPr>
        <p:spPr/>
        <p:txBody>
          <a:bodyPr/>
          <a:lstStyle/>
          <a:p>
            <a:fld id="{964605B1-CE5B-4BBD-9737-2FBFF7389BAD}" type="datetimeFigureOut">
              <a:rPr lang="en-GB" smtClean="0"/>
              <a:t>11/09/2026</a:t>
            </a:fld>
            <a:endParaRPr lang="en-GB"/>
          </a:p>
        </p:txBody>
      </p:sp>
      <p:sp>
        <p:nvSpPr>
          <p:cNvPr id="5" name="Footer Placeholder 4">
            <a:extLst>
              <a:ext uri="{FF2B5EF4-FFF2-40B4-BE49-F238E27FC236}">
                <a16:creationId xmlns:a16="http://schemas.microsoft.com/office/drawing/2014/main" id="{699106AA-E653-9A11-F91A-1569510BF2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6D15B8-39A3-2742-9E4D-6DB236336C15}"/>
              </a:ext>
            </a:extLst>
          </p:cNvPr>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445384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9557D8-E6AC-0B34-DA64-351FE354740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02E96D-343A-B929-661F-07C753100DF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80ADAF-514D-8203-D9ED-497D6DB94C2E}"/>
              </a:ext>
            </a:extLst>
          </p:cNvPr>
          <p:cNvSpPr>
            <a:spLocks noGrp="1"/>
          </p:cNvSpPr>
          <p:nvPr>
            <p:ph type="dt" sz="half" idx="10"/>
          </p:nvPr>
        </p:nvSpPr>
        <p:spPr/>
        <p:txBody>
          <a:bodyPr/>
          <a:lstStyle/>
          <a:p>
            <a:fld id="{964605B1-CE5B-4BBD-9737-2FBFF7389BAD}" type="datetimeFigureOut">
              <a:rPr lang="en-GB" smtClean="0"/>
              <a:t>11/09/2026</a:t>
            </a:fld>
            <a:endParaRPr lang="en-GB"/>
          </a:p>
        </p:txBody>
      </p:sp>
      <p:sp>
        <p:nvSpPr>
          <p:cNvPr id="5" name="Footer Placeholder 4">
            <a:extLst>
              <a:ext uri="{FF2B5EF4-FFF2-40B4-BE49-F238E27FC236}">
                <a16:creationId xmlns:a16="http://schemas.microsoft.com/office/drawing/2014/main" id="{B6F5FEA5-C61B-D6AE-43EA-D4644B95D9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F56076-7ED7-B378-0984-AE7FD81650ED}"/>
              </a:ext>
            </a:extLst>
          </p:cNvPr>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37449602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Empty">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80459378-C430-49DB-B2D6-E32FBBCD4A6F}"/>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9AFF5A02-0FC4-41C8-A13C-4C929B28846B}"/>
              </a:ext>
            </a:extLst>
          </p:cNvPr>
          <p:cNvSpPr>
            <a:spLocks noGrp="1"/>
          </p:cNvSpPr>
          <p:nvPr>
            <p:ph type="dt" sz="half" idx="10"/>
          </p:nvPr>
        </p:nvSpPr>
        <p:spPr/>
        <p:txBody>
          <a:bodyPr/>
          <a:lstStyle/>
          <a:p>
            <a:fld id="{964605B1-CE5B-4BBD-9737-2FBFF7389BAD}" type="datetimeFigureOut">
              <a:rPr lang="en-GB" smtClean="0"/>
              <a:t>11/09/2026</a:t>
            </a:fld>
            <a:endParaRPr lang="en-GB"/>
          </a:p>
        </p:txBody>
      </p:sp>
      <p:sp>
        <p:nvSpPr>
          <p:cNvPr id="6" name="Slide Number Placeholder 5">
            <a:extLst>
              <a:ext uri="{FF2B5EF4-FFF2-40B4-BE49-F238E27FC236}">
                <a16:creationId xmlns:a16="http://schemas.microsoft.com/office/drawing/2014/main" id="{E7B9D57D-CB8E-4E67-AE2D-2790E2AA60CB}"/>
              </a:ext>
            </a:extLst>
          </p:cNvPr>
          <p:cNvSpPr>
            <a:spLocks noGrp="1"/>
          </p:cNvSpPr>
          <p:nvPr>
            <p:ph type="sldNum" sz="quarter" idx="12"/>
          </p:nvPr>
        </p:nvSpPr>
        <p:spPr/>
        <p:txBody>
          <a:bodyPr/>
          <a:lstStyle/>
          <a:p>
            <a:fld id="{065C0C57-4438-4A56-A370-40A73F52A82A}" type="slidenum">
              <a:rPr lang="en-GB" smtClean="0"/>
              <a:t>‹#›</a:t>
            </a:fld>
            <a:endParaRPr lang="en-GB"/>
          </a:p>
        </p:txBody>
      </p:sp>
    </p:spTree>
    <p:extLst>
      <p:ext uri="{BB962C8B-B14F-4D97-AF65-F5344CB8AC3E}">
        <p14:creationId xmlns:p14="http://schemas.microsoft.com/office/powerpoint/2010/main" val="34987922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122728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016BA3B-ADCC-AE87-A2A7-61F518659AC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C7289FA-78FB-E396-D719-CE638024FB4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5C7686-E814-DBA1-8224-57512BD119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64605B1-CE5B-4BBD-9737-2FBFF7389BAD}" type="datetimeFigureOut">
              <a:rPr lang="en-GB" smtClean="0"/>
              <a:t>11/09/2026</a:t>
            </a:fld>
            <a:endParaRPr lang="en-GB"/>
          </a:p>
        </p:txBody>
      </p:sp>
      <p:sp>
        <p:nvSpPr>
          <p:cNvPr id="5" name="Footer Placeholder 4">
            <a:extLst>
              <a:ext uri="{FF2B5EF4-FFF2-40B4-BE49-F238E27FC236}">
                <a16:creationId xmlns:a16="http://schemas.microsoft.com/office/drawing/2014/main" id="{32FC7DB6-39BC-805F-D97C-64C44521DFF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DD4C91E-07FF-F833-4A33-AA3EC1C052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65C0C57-4438-4A56-A370-40A73F52A82A}" type="slidenum">
              <a:rPr lang="en-GB" smtClean="0"/>
              <a:t>‹#›</a:t>
            </a:fld>
            <a:endParaRPr lang="en-GB"/>
          </a:p>
        </p:txBody>
      </p:sp>
    </p:spTree>
    <p:extLst>
      <p:ext uri="{BB962C8B-B14F-4D97-AF65-F5344CB8AC3E}">
        <p14:creationId xmlns:p14="http://schemas.microsoft.com/office/powerpoint/2010/main" val="2650625386"/>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 id="2147483751" r:id="rId12"/>
    <p:sldLayoutId id="214748375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hyperlink" Target="https://freepngimg.com/png/42236-ladder-of-success-image-free-download-image" TargetMode="External"/><Relationship Id="rId3" Type="http://schemas.openxmlformats.org/officeDocument/2006/relationships/image" Target="../media/image4.png"/><Relationship Id="rId7" Type="http://schemas.openxmlformats.org/officeDocument/2006/relationships/image" Target="../media/image6.jpeg"/><Relationship Id="rId12"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hyperlink" Target="http://www.pngall.com/team-work-png/download/13240" TargetMode="External"/><Relationship Id="rId11" Type="http://schemas.openxmlformats.org/officeDocument/2006/relationships/image" Target="../media/image9.jpeg"/><Relationship Id="rId5" Type="http://schemas.openxmlformats.org/officeDocument/2006/relationships/image" Target="../media/image5.png"/><Relationship Id="rId10" Type="http://schemas.openxmlformats.org/officeDocument/2006/relationships/hyperlink" Target="https://successismychoice.blogspot.com/2013/03/attitude-definition-definition-and.html" TargetMode="External"/><Relationship Id="rId4" Type="http://schemas.openxmlformats.org/officeDocument/2006/relationships/hyperlink" Target="https://freepngimg.com/png/18839-team-png" TargetMode="External"/><Relationship Id="rId9"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6.xml"/><Relationship Id="rId5" Type="http://schemas.openxmlformats.org/officeDocument/2006/relationships/image" Target="../media/image12.sv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jpg"/><Relationship Id="rId7"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2.jp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6" name="Pastel watercolour classroom background" descr="Soft pastel watercolour classroom border with a clear cream centre for readable slide content."/>
          <p:cNvPicPr>
            <a:picLocks noChangeAspect="1"/>
          </p:cNvPicPr>
          <p:nvPr/>
        </p:nvPicPr>
        <p:blipFill>
          <a:blip r:embed="rId3"/>
          <a:srcRect/>
          <a:stretch>
            <a:fillRect/>
          </a:stretch>
        </p:blipFill>
        <p:spPr>
          <a:xfrm>
            <a:off x="0" y="0"/>
            <a:ext cx="12192000" cy="6858000"/>
          </a:xfrm>
          <a:prstGeom prst="rect">
            <a:avLst/>
          </a:prstGeom>
        </p:spPr>
      </p:pic>
      <p:sp>
        <p:nvSpPr>
          <p:cNvPr id="54" name="Google Shape;54;p13"/>
          <p:cNvSpPr txBox="1">
            <a:spLocks noGrp="1"/>
          </p:cNvSpPr>
          <p:nvPr>
            <p:ph type="ctrTitle"/>
          </p:nvPr>
        </p:nvSpPr>
        <p:spPr>
          <a:xfrm>
            <a:off x="415600" y="117167"/>
            <a:ext cx="11360800" cy="4499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b="1" u="sng" dirty="0">
                <a:effectLst>
                  <a:outerShdw blurRad="38100" dist="38100" dir="2700000" algn="tl">
                    <a:srgbClr val="000000">
                      <a:alpha val="43137"/>
                    </a:srgbClr>
                  </a:outerShdw>
                </a:effectLst>
              </a:rPr>
              <a:t>Willow Class</a:t>
            </a:r>
            <a:br>
              <a:rPr lang="en" dirty="0"/>
            </a:br>
            <a:r>
              <a:rPr lang="en" dirty="0"/>
              <a:t>Meet the teacher</a:t>
            </a:r>
            <a:endParaRPr dirty="0"/>
          </a:p>
          <a:p>
            <a:r>
              <a:rPr lang="en" dirty="0"/>
              <a:t>Year 3 and 4</a:t>
            </a:r>
            <a:endParaRPr dirty="0"/>
          </a:p>
          <a:p>
            <a:pPr marL="0" lvl="0" indent="0" algn="ctr" rtl="0">
              <a:spcBef>
                <a:spcPts val="0"/>
              </a:spcBef>
              <a:spcAft>
                <a:spcPts val="0"/>
              </a:spcAft>
              <a:buNone/>
            </a:pPr>
            <a:r>
              <a:rPr lang="en" dirty="0"/>
              <a:t>Denham Village School</a:t>
            </a:r>
            <a:endParaRPr dirty="0"/>
          </a:p>
        </p:txBody>
      </p:sp>
      <p:pic>
        <p:nvPicPr>
          <p:cNvPr id="4" name="Picture 2" descr="For all your uniform needs, quality assured Denham Village School">
            <a:extLst>
              <a:ext uri="{FF2B5EF4-FFF2-40B4-BE49-F238E27FC236}">
                <a16:creationId xmlns:a16="http://schemas.microsoft.com/office/drawing/2014/main" id="{5C8F7C42-E54A-9F96-D069-BCBFEB90DCA5}"/>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035884" y="4733934"/>
            <a:ext cx="2204484" cy="188483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astel watercolour classroom background" descr="Soft pastel watercolour classroom border with a clear cream centre for readable slide content."/>
          <p:cNvPicPr>
            <a:picLocks noChangeAspect="1"/>
          </p:cNvPicPr>
          <p:nvPr/>
        </p:nvPicPr>
        <p:blipFill>
          <a:blip r:embed="rId2"/>
          <a:srcRect/>
          <a:stretch>
            <a:fillRect/>
          </a:stretch>
        </p:blipFill>
        <p:spPr>
          <a:xfrm>
            <a:off x="0" y="0"/>
            <a:ext cx="12192000" cy="6858000"/>
          </a:xfrm>
          <a:prstGeom prst="rect">
            <a:avLst/>
          </a:prstGeom>
        </p:spPr>
      </p:pic>
      <p:pic>
        <p:nvPicPr>
          <p:cNvPr id="2" name="Picture 1">
            <a:extLst>
              <a:ext uri="{FF2B5EF4-FFF2-40B4-BE49-F238E27FC236}">
                <a16:creationId xmlns:a16="http://schemas.microsoft.com/office/drawing/2014/main" id="{A9500C8E-2AF5-FD91-6787-A56DBD27DD1C}"/>
              </a:ext>
            </a:extLst>
          </p:cNvPr>
          <p:cNvPicPr>
            <a:picLocks noChangeAspect="1"/>
          </p:cNvPicPr>
          <p:nvPr/>
        </p:nvPicPr>
        <p:blipFill>
          <a:blip r:embed="rId3"/>
          <a:stretch>
            <a:fillRect/>
          </a:stretch>
        </p:blipFill>
        <p:spPr>
          <a:xfrm>
            <a:off x="643467" y="716365"/>
            <a:ext cx="10905066" cy="5425269"/>
          </a:xfrm>
          <a:prstGeom prst="rect">
            <a:avLst/>
          </a:prstGeom>
        </p:spPr>
      </p:pic>
    </p:spTree>
    <p:extLst>
      <p:ext uri="{BB962C8B-B14F-4D97-AF65-F5344CB8AC3E}">
        <p14:creationId xmlns:p14="http://schemas.microsoft.com/office/powerpoint/2010/main" val="9127046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933CEF-0A8A-7CCF-2236-2EE370A9690C}"/>
            </a:ext>
          </a:extLst>
        </p:cNvPr>
        <p:cNvGrpSpPr/>
        <p:nvPr/>
      </p:nvGrpSpPr>
      <p:grpSpPr>
        <a:xfrm>
          <a:off x="0" y="0"/>
          <a:ext cx="0" cy="0"/>
          <a:chOff x="0" y="0"/>
          <a:chExt cx="0" cy="0"/>
        </a:xfrm>
      </p:grpSpPr>
      <p:pic>
        <p:nvPicPr>
          <p:cNvPr id="4" name="Pastel watercolour classroom background" descr="Soft pastel watercolour classroom border with a clear cream centre for readable slide content.">
            <a:extLst>
              <a:ext uri="{FF2B5EF4-FFF2-40B4-BE49-F238E27FC236}">
                <a16:creationId xmlns:a16="http://schemas.microsoft.com/office/drawing/2014/main" id="{3EFC596D-582F-87EA-4B15-16E646748743}"/>
              </a:ext>
            </a:extLst>
          </p:cNvPr>
          <p:cNvPicPr>
            <a:picLocks noChangeAspect="1"/>
          </p:cNvPicPr>
          <p:nvPr/>
        </p:nvPicPr>
        <p:blipFill>
          <a:blip r:embed="rId2"/>
          <a:srcRect/>
          <a:stretch>
            <a:fillRect/>
          </a:stretch>
        </p:blipFill>
        <p:spPr>
          <a:xfrm>
            <a:off x="0" y="0"/>
            <a:ext cx="12192000" cy="6858000"/>
          </a:xfrm>
          <a:prstGeom prst="rect">
            <a:avLst/>
          </a:prstGeom>
        </p:spPr>
      </p:pic>
      <p:pic>
        <p:nvPicPr>
          <p:cNvPr id="8" name="Picture 7">
            <a:extLst>
              <a:ext uri="{FF2B5EF4-FFF2-40B4-BE49-F238E27FC236}">
                <a16:creationId xmlns:a16="http://schemas.microsoft.com/office/drawing/2014/main" id="{B8C6F102-DF63-A522-DCB3-A31848E52343}"/>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260523" y="4106478"/>
            <a:ext cx="3227615" cy="2126797"/>
          </a:xfrm>
          <a:prstGeom prst="rect">
            <a:avLst/>
          </a:prstGeom>
        </p:spPr>
      </p:pic>
      <p:pic>
        <p:nvPicPr>
          <p:cNvPr id="13" name="Picture 12">
            <a:extLst>
              <a:ext uri="{FF2B5EF4-FFF2-40B4-BE49-F238E27FC236}">
                <a16:creationId xmlns:a16="http://schemas.microsoft.com/office/drawing/2014/main" id="{813ECA9C-4BF0-1C2E-2A5E-FF312CC6E266}"/>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296426" y="3611962"/>
            <a:ext cx="4841632" cy="3546232"/>
          </a:xfrm>
          <a:prstGeom prst="rect">
            <a:avLst/>
          </a:prstGeom>
        </p:spPr>
      </p:pic>
      <p:pic>
        <p:nvPicPr>
          <p:cNvPr id="16" name="Picture 15" descr="Twee Mensen Handen Schudden · gratis stockfoto">
            <a:extLst>
              <a:ext uri="{FF2B5EF4-FFF2-40B4-BE49-F238E27FC236}">
                <a16:creationId xmlns:a16="http://schemas.microsoft.com/office/drawing/2014/main" id="{AD8E3522-F556-C91D-A3D0-DA6613AD2DC5}"/>
              </a:ext>
            </a:extLst>
          </p:cNvPr>
          <p:cNvPicPr>
            <a:picLocks noChangeAspect="1"/>
          </p:cNvPicPr>
          <p:nvPr/>
        </p:nvPicPr>
        <p:blipFill>
          <a:blip r:embed="rId7"/>
          <a:stretch>
            <a:fillRect/>
          </a:stretch>
        </p:blipFill>
        <p:spPr>
          <a:xfrm>
            <a:off x="298939" y="1479752"/>
            <a:ext cx="3018692" cy="1973396"/>
          </a:xfrm>
          <a:prstGeom prst="rect">
            <a:avLst/>
          </a:prstGeom>
        </p:spPr>
      </p:pic>
      <p:sp>
        <p:nvSpPr>
          <p:cNvPr id="21" name="TextBox 20">
            <a:extLst>
              <a:ext uri="{FF2B5EF4-FFF2-40B4-BE49-F238E27FC236}">
                <a16:creationId xmlns:a16="http://schemas.microsoft.com/office/drawing/2014/main" id="{8A8C2DB6-FDC1-7941-5AAF-6FCA54EB8DC1}"/>
              </a:ext>
            </a:extLst>
          </p:cNvPr>
          <p:cNvSpPr txBox="1"/>
          <p:nvPr/>
        </p:nvSpPr>
        <p:spPr>
          <a:xfrm>
            <a:off x="223838" y="326572"/>
            <a:ext cx="11744324"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dirty="0">
                <a:solidFill>
                  <a:srgbClr val="CC0099"/>
                </a:solidFill>
                <a:latin typeface="Comic Sans MS"/>
              </a:rPr>
              <a:t>Let’s work together as a team to give our children the best possible chance of reaching their full potential and achieving success</a:t>
            </a:r>
          </a:p>
        </p:txBody>
      </p:sp>
      <p:sp>
        <p:nvSpPr>
          <p:cNvPr id="2" name="TextBox 1">
            <a:extLst>
              <a:ext uri="{FF2B5EF4-FFF2-40B4-BE49-F238E27FC236}">
                <a16:creationId xmlns:a16="http://schemas.microsoft.com/office/drawing/2014/main" id="{A7CD5C8C-6D70-9209-AA19-0D2CA8CDA21B}"/>
              </a:ext>
            </a:extLst>
          </p:cNvPr>
          <p:cNvSpPr txBox="1"/>
          <p:nvPr/>
        </p:nvSpPr>
        <p:spPr>
          <a:xfrm>
            <a:off x="3320143" y="2460171"/>
            <a:ext cx="60960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000" dirty="0">
                <a:solidFill>
                  <a:srgbClr val="CC0099"/>
                </a:solidFill>
                <a:latin typeface="Comic Sans MS"/>
              </a:rPr>
              <a:t>KS1  - LKS2 - UKS2</a:t>
            </a:r>
          </a:p>
        </p:txBody>
      </p:sp>
      <p:pic>
        <p:nvPicPr>
          <p:cNvPr id="3" name="Picture 2" descr="Träbro Gratis Stock Bild - Public Domain Pictures">
            <a:extLst>
              <a:ext uri="{FF2B5EF4-FFF2-40B4-BE49-F238E27FC236}">
                <a16:creationId xmlns:a16="http://schemas.microsoft.com/office/drawing/2014/main" id="{B72B4466-F672-07D1-776E-863BA3B1BA3A}"/>
              </a:ext>
            </a:extLst>
          </p:cNvPr>
          <p:cNvPicPr>
            <a:picLocks noChangeAspect="1"/>
          </p:cNvPicPr>
          <p:nvPr/>
        </p:nvPicPr>
        <p:blipFill>
          <a:blip r:embed="rId8"/>
          <a:stretch>
            <a:fillRect/>
          </a:stretch>
        </p:blipFill>
        <p:spPr>
          <a:xfrm>
            <a:off x="5025935" y="1280679"/>
            <a:ext cx="2684416" cy="1293222"/>
          </a:xfrm>
          <a:prstGeom prst="rect">
            <a:avLst/>
          </a:prstGeom>
        </p:spPr>
      </p:pic>
      <p:pic>
        <p:nvPicPr>
          <p:cNvPr id="10" name="Picture 9">
            <a:extLst>
              <a:ext uri="{FF2B5EF4-FFF2-40B4-BE49-F238E27FC236}">
                <a16:creationId xmlns:a16="http://schemas.microsoft.com/office/drawing/2014/main" id="{4F5241AE-A9AA-A4C3-5012-91CD26ACBB78}"/>
              </a:ext>
            </a:extLst>
          </p:cNvPr>
          <p:cNvPicPr>
            <a:picLocks noChangeAspect="1"/>
          </p:cNvPicPr>
          <p:nvPr/>
        </p:nvPicPr>
        <p:blipFill>
          <a:blip r:embed="rId9">
            <a:extLst>
              <a:ext uri="{837473B0-CC2E-450A-ABE3-18F120FF3D39}">
                <a1611:picAttrSrcUrl xmlns:a1611="http://schemas.microsoft.com/office/drawing/2016/11/main" r:id="rId10"/>
              </a:ext>
            </a:extLst>
          </a:blip>
          <a:stretch>
            <a:fillRect/>
          </a:stretch>
        </p:blipFill>
        <p:spPr>
          <a:xfrm>
            <a:off x="9215437" y="1496105"/>
            <a:ext cx="2752725" cy="1666875"/>
          </a:xfrm>
          <a:prstGeom prst="rect">
            <a:avLst/>
          </a:prstGeom>
        </p:spPr>
      </p:pic>
      <p:pic>
        <p:nvPicPr>
          <p:cNvPr id="15" name="Picture 14" descr="Free Images : recruitment, opportunity, employment, career, people ...">
            <a:extLst>
              <a:ext uri="{FF2B5EF4-FFF2-40B4-BE49-F238E27FC236}">
                <a16:creationId xmlns:a16="http://schemas.microsoft.com/office/drawing/2014/main" id="{47B9376B-C1D8-633B-2336-DB908A9BB5C7}"/>
              </a:ext>
            </a:extLst>
          </p:cNvPr>
          <p:cNvPicPr>
            <a:picLocks noChangeAspect="1"/>
          </p:cNvPicPr>
          <p:nvPr/>
        </p:nvPicPr>
        <p:blipFill>
          <a:blip r:embed="rId11"/>
          <a:stretch>
            <a:fillRect/>
          </a:stretch>
        </p:blipFill>
        <p:spPr>
          <a:xfrm>
            <a:off x="9213396" y="4367893"/>
            <a:ext cx="2898322" cy="1866900"/>
          </a:xfrm>
          <a:prstGeom prst="rect">
            <a:avLst/>
          </a:prstGeom>
        </p:spPr>
      </p:pic>
      <p:pic>
        <p:nvPicPr>
          <p:cNvPr id="19" name="Picture 18">
            <a:extLst>
              <a:ext uri="{FF2B5EF4-FFF2-40B4-BE49-F238E27FC236}">
                <a16:creationId xmlns:a16="http://schemas.microsoft.com/office/drawing/2014/main" id="{4AEF8323-0753-085B-70A8-B390A95F778D}"/>
              </a:ext>
            </a:extLst>
          </p:cNvPr>
          <p:cNvPicPr>
            <a:picLocks noChangeAspect="1"/>
          </p:cNvPicPr>
          <p:nvPr/>
        </p:nvPicPr>
        <p:blipFill>
          <a:blip r:embed="rId12">
            <a:extLst>
              <a:ext uri="{837473B0-CC2E-450A-ABE3-18F120FF3D39}">
                <a1611:picAttrSrcUrl xmlns:a1611="http://schemas.microsoft.com/office/drawing/2016/11/main" r:id="rId13"/>
              </a:ext>
            </a:extLst>
          </a:blip>
          <a:stretch>
            <a:fillRect/>
          </a:stretch>
        </p:blipFill>
        <p:spPr>
          <a:xfrm>
            <a:off x="8041738" y="3238499"/>
            <a:ext cx="1997696" cy="3450771"/>
          </a:xfrm>
          <a:prstGeom prst="rect">
            <a:avLst/>
          </a:prstGeom>
        </p:spPr>
      </p:pic>
    </p:spTree>
    <p:extLst>
      <p:ext uri="{BB962C8B-B14F-4D97-AF65-F5344CB8AC3E}">
        <p14:creationId xmlns:p14="http://schemas.microsoft.com/office/powerpoint/2010/main" val="39709003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astel watercolour classroom background" descr="Soft pastel watercolour classroom border with a clear cream centre for readable slide content."/>
          <p:cNvPicPr>
            <a:picLocks noChangeAspect="1"/>
          </p:cNvPicPr>
          <p:nvPr/>
        </p:nvPicPr>
        <p:blipFill>
          <a:blip r:embed="rId3"/>
          <a:srcRect/>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7D4F066-54A2-877A-CF03-3AA04ED56959}"/>
              </a:ext>
            </a:extLst>
          </p:cNvPr>
          <p:cNvSpPr>
            <a:spLocks noGrp="1"/>
          </p:cNvSpPr>
          <p:nvPr>
            <p:ph type="title"/>
          </p:nvPr>
        </p:nvSpPr>
        <p:spPr>
          <a:xfrm>
            <a:off x="4954978" y="-696780"/>
            <a:ext cx="4472630" cy="1637231"/>
          </a:xfrm>
        </p:spPr>
        <p:txBody>
          <a:bodyPr vert="horz" lIns="91440" tIns="45720" rIns="91440" bIns="45720" rtlCol="0" anchor="b">
            <a:normAutofit/>
          </a:bodyPr>
          <a:lstStyle/>
          <a:p>
            <a:pPr algn="ctr"/>
            <a:r>
              <a:rPr lang="en-US" b="1" kern="1200" dirty="0">
                <a:solidFill>
                  <a:schemeClr val="tx2"/>
                </a:solidFill>
                <a:effectLst>
                  <a:outerShdw blurRad="38100" dist="38100" dir="2700000" algn="tl">
                    <a:srgbClr val="000000">
                      <a:alpha val="43137"/>
                    </a:srgbClr>
                  </a:outerShdw>
                </a:effectLst>
                <a:latin typeface="+mj-lt"/>
                <a:ea typeface="+mj-ea"/>
                <a:cs typeface="+mj-cs"/>
              </a:rPr>
              <a:t>Meet the team </a:t>
            </a:r>
          </a:p>
        </p:txBody>
      </p:sp>
      <p:pic>
        <p:nvPicPr>
          <p:cNvPr id="7" name="Graphic 6" descr="Classroom">
            <a:extLst>
              <a:ext uri="{FF2B5EF4-FFF2-40B4-BE49-F238E27FC236}">
                <a16:creationId xmlns:a16="http://schemas.microsoft.com/office/drawing/2014/main" id="{2EDA82CA-8772-8DF3-2FF1-C09019AE498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93528" y="121836"/>
            <a:ext cx="3414042" cy="3414042"/>
          </a:xfrm>
          <a:prstGeom prst="rect">
            <a:avLst/>
          </a:prstGeom>
        </p:spPr>
      </p:pic>
      <p:sp>
        <p:nvSpPr>
          <p:cNvPr id="3" name="TextBox 2">
            <a:extLst>
              <a:ext uri="{FF2B5EF4-FFF2-40B4-BE49-F238E27FC236}">
                <a16:creationId xmlns:a16="http://schemas.microsoft.com/office/drawing/2014/main" id="{DC4D27B3-DA88-5310-6E86-60B8FD471A5E}"/>
              </a:ext>
            </a:extLst>
          </p:cNvPr>
          <p:cNvSpPr txBox="1"/>
          <p:nvPr/>
        </p:nvSpPr>
        <p:spPr>
          <a:xfrm>
            <a:off x="4607570" y="1197844"/>
            <a:ext cx="7584430" cy="1507924"/>
          </a:xfrm>
          <a:prstGeom prst="rect">
            <a:avLst/>
          </a:prstGeom>
        </p:spPr>
        <p:txBody>
          <a:bodyPr vert="horz" lIns="91440" tIns="45720" rIns="91440" bIns="45720" rtlCol="0" anchor="t">
            <a:noAutofit/>
          </a:bodyPr>
          <a:lstStyle/>
          <a:p>
            <a:pPr indent="-228600">
              <a:lnSpc>
                <a:spcPct val="90000"/>
              </a:lnSpc>
              <a:spcAft>
                <a:spcPts val="600"/>
              </a:spcAft>
              <a:buFont typeface="Arial" panose="020B0604020202020204" pitchFamily="34" charset="0"/>
              <a:buChar char="•"/>
            </a:pPr>
            <a:r>
              <a:rPr lang="en-US" sz="4800" b="1" dirty="0">
                <a:solidFill>
                  <a:schemeClr val="tx2"/>
                </a:solidFill>
              </a:rPr>
              <a:t>Miss Clark– Class Teacher </a:t>
            </a:r>
            <a:endParaRPr lang="en-US" sz="4800" b="1" dirty="0">
              <a:solidFill>
                <a:schemeClr val="tx2"/>
              </a:solidFill>
              <a:ea typeface="Calibri"/>
              <a:cs typeface="Calibri"/>
            </a:endParaRPr>
          </a:p>
          <a:p>
            <a:pPr indent="-228600">
              <a:lnSpc>
                <a:spcPct val="90000"/>
              </a:lnSpc>
              <a:spcAft>
                <a:spcPts val="600"/>
              </a:spcAft>
              <a:buFont typeface="Arial" panose="020B0604020202020204" pitchFamily="34" charset="0"/>
              <a:buChar char="•"/>
            </a:pPr>
            <a:endParaRPr lang="en-US" sz="4400" dirty="0">
              <a:solidFill>
                <a:schemeClr val="tx2"/>
              </a:solidFill>
              <a:ea typeface="Calibri"/>
              <a:cs typeface="Calibri"/>
            </a:endParaRPr>
          </a:p>
          <a:p>
            <a:pPr indent="-228600">
              <a:lnSpc>
                <a:spcPct val="90000"/>
              </a:lnSpc>
              <a:spcAft>
                <a:spcPts val="600"/>
              </a:spcAft>
              <a:buFont typeface="Arial" panose="020B0604020202020204" pitchFamily="34" charset="0"/>
              <a:buChar char="•"/>
            </a:pPr>
            <a:r>
              <a:rPr lang="en-US" sz="4400" dirty="0">
                <a:solidFill>
                  <a:schemeClr val="tx2"/>
                </a:solidFill>
                <a:ea typeface="Calibri"/>
                <a:cs typeface="Calibri"/>
              </a:rPr>
              <a:t>Mrs Huzaifa – HTLA </a:t>
            </a:r>
          </a:p>
          <a:p>
            <a:pPr indent="-228600">
              <a:lnSpc>
                <a:spcPct val="90000"/>
              </a:lnSpc>
              <a:spcAft>
                <a:spcPts val="600"/>
              </a:spcAft>
              <a:buFont typeface="Arial" panose="020B0604020202020204" pitchFamily="34" charset="0"/>
              <a:buChar char="•"/>
            </a:pPr>
            <a:endParaRPr lang="en-US" sz="4400" dirty="0">
              <a:solidFill>
                <a:schemeClr val="tx2"/>
              </a:solidFill>
              <a:ea typeface="Calibri"/>
              <a:cs typeface="Calibri"/>
            </a:endParaRPr>
          </a:p>
          <a:p>
            <a:pPr indent="-228600">
              <a:lnSpc>
                <a:spcPct val="90000"/>
              </a:lnSpc>
              <a:spcAft>
                <a:spcPts val="600"/>
              </a:spcAft>
              <a:buFont typeface="Arial" panose="020B0604020202020204" pitchFamily="34" charset="0"/>
              <a:buChar char="•"/>
            </a:pPr>
            <a:r>
              <a:rPr lang="en-US" sz="4000" dirty="0">
                <a:solidFill>
                  <a:schemeClr val="tx2"/>
                </a:solidFill>
              </a:rPr>
              <a:t>  </a:t>
            </a:r>
            <a:r>
              <a:rPr lang="en-US" sz="4000" dirty="0" err="1">
                <a:solidFill>
                  <a:schemeClr val="tx2"/>
                </a:solidFill>
              </a:rPr>
              <a:t>Mrs</a:t>
            </a:r>
            <a:r>
              <a:rPr lang="en-US" sz="4000" dirty="0">
                <a:solidFill>
                  <a:schemeClr val="tx2"/>
                </a:solidFill>
              </a:rPr>
              <a:t> Masters, </a:t>
            </a:r>
            <a:r>
              <a:rPr lang="en-US" sz="4000" dirty="0" err="1">
                <a:solidFill>
                  <a:schemeClr val="tx2"/>
                </a:solidFill>
              </a:rPr>
              <a:t>Mrs</a:t>
            </a:r>
            <a:r>
              <a:rPr lang="en-US" sz="4000" dirty="0">
                <a:solidFill>
                  <a:schemeClr val="tx2"/>
                </a:solidFill>
              </a:rPr>
              <a:t> Burge  &amp; </a:t>
            </a:r>
          </a:p>
          <a:p>
            <a:pPr>
              <a:lnSpc>
                <a:spcPct val="90000"/>
              </a:lnSpc>
              <a:spcAft>
                <a:spcPts val="600"/>
              </a:spcAft>
            </a:pPr>
            <a:r>
              <a:rPr lang="en-US" sz="4000" dirty="0">
                <a:solidFill>
                  <a:schemeClr val="tx2"/>
                </a:solidFill>
              </a:rPr>
              <a:t>    Miss Godbolt – Learning Support Assistants</a:t>
            </a:r>
            <a:endParaRPr lang="en-US" sz="4000" dirty="0">
              <a:solidFill>
                <a:schemeClr val="tx2"/>
              </a:solidFill>
              <a:ea typeface="Calibri"/>
              <a:cs typeface="Calibri"/>
            </a:endParaRPr>
          </a:p>
          <a:p>
            <a:pPr indent="-228600">
              <a:lnSpc>
                <a:spcPct val="90000"/>
              </a:lnSpc>
              <a:spcAft>
                <a:spcPts val="600"/>
              </a:spcAft>
              <a:buFont typeface="Arial" panose="020B0604020202020204" pitchFamily="34" charset="0"/>
              <a:buChar char="•"/>
            </a:pPr>
            <a:endParaRPr lang="en-US" sz="2800" dirty="0">
              <a:solidFill>
                <a:schemeClr val="tx2"/>
              </a:solidFill>
              <a:ea typeface="Calibri"/>
              <a:cs typeface="Calibri"/>
            </a:endParaRPr>
          </a:p>
        </p:txBody>
      </p:sp>
    </p:spTree>
    <p:extLst>
      <p:ext uri="{BB962C8B-B14F-4D97-AF65-F5344CB8AC3E}">
        <p14:creationId xmlns:p14="http://schemas.microsoft.com/office/powerpoint/2010/main" val="30544590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1">
          <a:extLst>
            <a:ext uri="{FF2B5EF4-FFF2-40B4-BE49-F238E27FC236}">
              <a16:creationId xmlns:a16="http://schemas.microsoft.com/office/drawing/2014/main" id="{71E3C387-CAC3-100D-1132-4E7BE28499F3}"/>
            </a:ext>
          </a:extLst>
        </p:cNvPr>
        <p:cNvGrpSpPr/>
        <p:nvPr/>
      </p:nvGrpSpPr>
      <p:grpSpPr>
        <a:xfrm>
          <a:off x="0" y="0"/>
          <a:ext cx="0" cy="0"/>
          <a:chOff x="0" y="0"/>
          <a:chExt cx="0" cy="0"/>
        </a:xfrm>
      </p:grpSpPr>
      <p:pic>
        <p:nvPicPr>
          <p:cNvPr id="103" name="Pastel watercolour classroom background" descr="Soft pastel watercolour classroom border with a clear cream centre for readable slide content.">
            <a:extLst>
              <a:ext uri="{FF2B5EF4-FFF2-40B4-BE49-F238E27FC236}">
                <a16:creationId xmlns:a16="http://schemas.microsoft.com/office/drawing/2014/main" id="{FE860CBD-6586-7E73-7F62-8706D863B7C6}"/>
              </a:ext>
            </a:extLst>
          </p:cNvPr>
          <p:cNvPicPr>
            <a:picLocks noChangeAspect="1"/>
          </p:cNvPicPr>
          <p:nvPr/>
        </p:nvPicPr>
        <p:blipFill>
          <a:blip r:embed="rId3"/>
          <a:srcRect/>
          <a:stretch>
            <a:fillRect/>
          </a:stretch>
        </p:blipFill>
        <p:spPr>
          <a:xfrm>
            <a:off x="0" y="0"/>
            <a:ext cx="12192000" cy="6858000"/>
          </a:xfrm>
          <a:prstGeom prst="rect">
            <a:avLst/>
          </a:prstGeom>
        </p:spPr>
      </p:pic>
      <p:pic>
        <p:nvPicPr>
          <p:cNvPr id="7" name="Google Shape;162;p29">
            <a:extLst>
              <a:ext uri="{FF2B5EF4-FFF2-40B4-BE49-F238E27FC236}">
                <a16:creationId xmlns:a16="http://schemas.microsoft.com/office/drawing/2014/main" id="{69CFD951-0B4C-A007-37DE-3D4415449378}"/>
              </a:ext>
            </a:extLst>
          </p:cNvPr>
          <p:cNvPicPr preferRelativeResize="0"/>
          <p:nvPr/>
        </p:nvPicPr>
        <p:blipFill>
          <a:blip r:embed="rId4">
            <a:alphaModFix/>
          </a:blip>
          <a:stretch>
            <a:fillRect/>
          </a:stretch>
        </p:blipFill>
        <p:spPr>
          <a:xfrm>
            <a:off x="2752344" y="0"/>
            <a:ext cx="6687312" cy="6858000"/>
          </a:xfrm>
          <a:prstGeom prst="rect">
            <a:avLst/>
          </a:prstGeom>
          <a:noFill/>
          <a:ln>
            <a:noFill/>
          </a:ln>
        </p:spPr>
      </p:pic>
    </p:spTree>
    <p:extLst>
      <p:ext uri="{BB962C8B-B14F-4D97-AF65-F5344CB8AC3E}">
        <p14:creationId xmlns:p14="http://schemas.microsoft.com/office/powerpoint/2010/main" val="23224352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astel watercolour classroom background" descr="Soft pastel watercolour classroom border with a clear cream centre for readable slide content."/>
          <p:cNvPicPr>
            <a:picLocks noChangeAspect="1"/>
          </p:cNvPicPr>
          <p:nvPr/>
        </p:nvPicPr>
        <p:blipFill>
          <a:blip r:embed="rId3"/>
          <a:srcRect/>
          <a:stretch>
            <a:fillRect/>
          </a:stretch>
        </p:blipFill>
        <p:spPr>
          <a:xfrm>
            <a:off x="0" y="0"/>
            <a:ext cx="12192000" cy="6858000"/>
          </a:xfrm>
          <a:prstGeom prst="rect">
            <a:avLst/>
          </a:prstGeom>
        </p:spPr>
      </p:pic>
      <p:sp>
        <p:nvSpPr>
          <p:cNvPr id="14" name="Title 1">
            <a:extLst>
              <a:ext uri="{FF2B5EF4-FFF2-40B4-BE49-F238E27FC236}">
                <a16:creationId xmlns:a16="http://schemas.microsoft.com/office/drawing/2014/main" id="{001474CE-D4E0-144B-8A71-FF7DB2C48227}"/>
              </a:ext>
            </a:extLst>
          </p:cNvPr>
          <p:cNvSpPr>
            <a:spLocks noGrp="1"/>
          </p:cNvSpPr>
          <p:nvPr>
            <p:ph type="title"/>
          </p:nvPr>
        </p:nvSpPr>
        <p:spPr>
          <a:xfrm>
            <a:off x="102424" y="-158418"/>
            <a:ext cx="3460173" cy="2547257"/>
          </a:xfrm>
          <a:noFill/>
        </p:spPr>
        <p:txBody>
          <a:bodyPr vert="horz" lIns="91440" tIns="45720" rIns="91440" bIns="45720" rtlCol="0" anchor="ctr">
            <a:normAutofit/>
          </a:bodyPr>
          <a:lstStyle/>
          <a:p>
            <a:pPr algn="ctr"/>
            <a:r>
              <a:rPr lang="en-US" sz="6000" b="1" u="sng" kern="1200" dirty="0">
                <a:effectLst>
                  <a:outerShdw blurRad="38100" dist="38100" dir="2700000" algn="tl">
                    <a:srgbClr val="000000">
                      <a:alpha val="43137"/>
                    </a:srgbClr>
                  </a:outerShdw>
                </a:effectLst>
                <a:latin typeface="+mj-lt"/>
                <a:ea typeface="+mj-ea"/>
                <a:cs typeface="+mj-cs"/>
              </a:rPr>
              <a:t>Behaviour Charts</a:t>
            </a:r>
          </a:p>
        </p:txBody>
      </p:sp>
      <p:pic>
        <p:nvPicPr>
          <p:cNvPr id="2050" name="Picture 2" descr="https://attachments.office.net/owa/eharrison%40denhamvillageschool.onmicrosoft.com/service.svc/s/GetAttachmentThumbnail?id=AAMkADUyNjYzYTFjLTBkOTUtNDMzOC05OTk1LTgwMDNjY2U2ODI2OABGAAAAAADqvvcHLIIcQp7SfAhPQ46aBwBNKtvNMB0eQrzeagYd%2FHn%2FAAAAAAEMAABNKtvNMB0eQrzeagYd%2FHn%2FAAKgrhhkAAABEgAQAPpKZorybqNIgzcfg9sY96Q%3D&amp;thumbnailType=2&amp;token=eyJhbGciOiJSUzI1NiIsImtpZCI6IjczRkI5QkJFRjYzNjc4RDRGN0U4NEI0NDBCQUJCMTJBMzM5RDlGOTgiLCJ0eXAiOiJKV1QiLCJ4NXQiOiJjX3VidnZZMmVOVDM2RXRFQzZ1eEtqT2RuNWcifQ.eyJvcmlnaW4iOiJodHRwczovL291dGxvb2sub2ZmaWNlLmNvbSIsInVjIjoiY2ZhNTc0NThhOWY2NGY2NjljMzQxMjdjZTFiMTllMjAiLCJzaWduaW5fc3RhdGUiOiJbXCJrbXNpXCJdIiwidmVyIjoiRXhjaGFuZ2UuQ2FsbGJhY2suVjEiLCJhcHBjdHhzZW5kZXIiOiJPd2FEb3dubG9hZEA1MzI2OWJkMS1lYjM3LTQwN2MtYThjYy1hZDFlZTlhNWEzYmEiLCJpc3NyaW5nIjoiV1ciLCJhcHBjdHgiOiJ7XCJtc2V4Y2hwcm90XCI6XCJvd2FcIixcInB1aWRcIjpcIjExNTM4MDExMTgxNTI5MDgzMzJcIixcInNjb3BlXCI6XCJPd2FEb3dubG9hZFwiLFwib2lkXCI6XCJjNjZiYmJkMS1jOGQyLTRiOWQtOGQ0NC0yMGI3ZmI3Mjk0MzlcIixcInByaW1hcnlzaWRcIjpcIlMtMS01LTIxLTIxODM1OTE0ODMtMTYzNDk2ODI1LTU4MjQ1NDMwMC0xMDM3OTA3MVwifSIsIm5iZiI6MTY5NDQxNjk3NywiZXhwIjoxNjk0NDE3NTc3LCJpc3MiOiIwMDAwMDAwMi0wMDAwLTBmZjEtY2UwMC0wMDAwMDAwMDAwMDBANTMyNjliZDEtZWIzNy00MDdjLWE4Y2MtYWQxZWU5YTVhM2JhIiwiYXVkIjoiMDAwMDAwMDItMDAwMC0wZmYxLWNlMDAtMDAwMDAwMDAwMDAwL2F0dGFjaG1lbnRzLm9mZmljZS5uZXRANTMyNjliZDEtZWIzNy00MDdjLWE4Y2MtYWQxZWU5YTVhM2JhIiwiaGFwcCI6Im93YSJ9.iDrvVklCWUCSf2gEn486h1ala3nK_4Xh3kC7quX0KBDH4HBlzMCCTzBGG-FfbpIeGdDnQSBB10D_PyRPDi-oRFUGrpX7s_Np-Bemn8neAmLclRZn9TVyiZfXvLtFOmQtL4YAl5IFz6s9MizWkoNetEnrDUp3oY1o5Khq6D4k1TW-ImpjHLU16LxlfYVsLKYRxDb_xotWiEeWeXh_EjbS2oNXFZpZO2W71TR33gmtOK8BC25Y4okQhm-CaE-dXzyqyucPQ29txn1LYLrH_ih5JlHCGsjT3cYf29c_UT7NjSrgRBwH80w5Hn0MDPwXO7uzVE3FSxP09ZX6s-LhrXdCpQ&amp;X-OWA-CANARY=JIEyvtC0B02Y-y2tRDWFx0BiGveXstsYeHiQR1YVoP6B4OE-nMFYwORJV-7Gwn7h0tNxyEXIJ4U.&amp;owa=outlook.office.com&amp;scriptVer=20230825006.12&amp;animation=true">
            <a:extLst>
              <a:ext uri="{FF2B5EF4-FFF2-40B4-BE49-F238E27FC236}">
                <a16:creationId xmlns:a16="http://schemas.microsoft.com/office/drawing/2014/main" id="{63EB1867-7E51-4191-9017-B0682630D1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6458826" y="971925"/>
            <a:ext cx="6552199" cy="4914149"/>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a:extLst>
              <a:ext uri="{FF2B5EF4-FFF2-40B4-BE49-F238E27FC236}">
                <a16:creationId xmlns:a16="http://schemas.microsoft.com/office/drawing/2014/main" id="{DC4DB97C-9900-B609-DF40-9ED44810F9C3}"/>
              </a:ext>
            </a:extLst>
          </p:cNvPr>
          <p:cNvGrpSpPr/>
          <p:nvPr/>
        </p:nvGrpSpPr>
        <p:grpSpPr>
          <a:xfrm>
            <a:off x="102424" y="1836777"/>
            <a:ext cx="8352807" cy="2022704"/>
            <a:chOff x="177913" y="1896154"/>
            <a:chExt cx="11564327" cy="2573008"/>
          </a:xfrm>
        </p:grpSpPr>
        <p:pic>
          <p:nvPicPr>
            <p:cNvPr id="3" name="Picture 2">
              <a:extLst>
                <a:ext uri="{FF2B5EF4-FFF2-40B4-BE49-F238E27FC236}">
                  <a16:creationId xmlns:a16="http://schemas.microsoft.com/office/drawing/2014/main" id="{0BE01140-988C-9F17-C012-E13D47658BE7}"/>
                </a:ext>
              </a:extLst>
            </p:cNvPr>
            <p:cNvPicPr>
              <a:picLocks noChangeAspect="1"/>
            </p:cNvPicPr>
            <p:nvPr/>
          </p:nvPicPr>
          <p:blipFill>
            <a:blip r:embed="rId5"/>
            <a:stretch>
              <a:fillRect/>
            </a:stretch>
          </p:blipFill>
          <p:spPr>
            <a:xfrm>
              <a:off x="177913" y="2116375"/>
              <a:ext cx="3487108" cy="2177561"/>
            </a:xfrm>
            <a:prstGeom prst="rect">
              <a:avLst/>
            </a:prstGeom>
          </p:spPr>
        </p:pic>
        <p:pic>
          <p:nvPicPr>
            <p:cNvPr id="5" name="Picture 4">
              <a:extLst>
                <a:ext uri="{FF2B5EF4-FFF2-40B4-BE49-F238E27FC236}">
                  <a16:creationId xmlns:a16="http://schemas.microsoft.com/office/drawing/2014/main" id="{45F614AA-7B09-F9AE-839F-1130C6702ED1}"/>
                </a:ext>
              </a:extLst>
            </p:cNvPr>
            <p:cNvPicPr>
              <a:picLocks noChangeAspect="1"/>
            </p:cNvPicPr>
            <p:nvPr/>
          </p:nvPicPr>
          <p:blipFill>
            <a:blip r:embed="rId6"/>
            <a:stretch>
              <a:fillRect/>
            </a:stretch>
          </p:blipFill>
          <p:spPr>
            <a:xfrm>
              <a:off x="8473330" y="2116375"/>
              <a:ext cx="3268910" cy="2141861"/>
            </a:xfrm>
            <a:prstGeom prst="rect">
              <a:avLst/>
            </a:prstGeom>
          </p:spPr>
        </p:pic>
        <p:pic>
          <p:nvPicPr>
            <p:cNvPr id="7" name="Picture 6">
              <a:extLst>
                <a:ext uri="{FF2B5EF4-FFF2-40B4-BE49-F238E27FC236}">
                  <a16:creationId xmlns:a16="http://schemas.microsoft.com/office/drawing/2014/main" id="{746D9AC9-DAB1-1BCD-D382-619454717698}"/>
                </a:ext>
              </a:extLst>
            </p:cNvPr>
            <p:cNvPicPr>
              <a:picLocks noChangeAspect="1"/>
            </p:cNvPicPr>
            <p:nvPr/>
          </p:nvPicPr>
          <p:blipFill>
            <a:blip r:embed="rId7"/>
            <a:stretch>
              <a:fillRect/>
            </a:stretch>
          </p:blipFill>
          <p:spPr>
            <a:xfrm>
              <a:off x="4089476" y="1896154"/>
              <a:ext cx="4035745" cy="2573008"/>
            </a:xfrm>
            <a:prstGeom prst="rect">
              <a:avLst/>
            </a:prstGeom>
          </p:spPr>
        </p:pic>
      </p:grpSp>
      <p:pic>
        <p:nvPicPr>
          <p:cNvPr id="10" name="Picture 9">
            <a:extLst>
              <a:ext uri="{FF2B5EF4-FFF2-40B4-BE49-F238E27FC236}">
                <a16:creationId xmlns:a16="http://schemas.microsoft.com/office/drawing/2014/main" id="{5B137795-C3D1-39D7-74B5-3D9F31B325AD}"/>
              </a:ext>
            </a:extLst>
          </p:cNvPr>
          <p:cNvPicPr>
            <a:picLocks noChangeAspect="1"/>
          </p:cNvPicPr>
          <p:nvPr/>
        </p:nvPicPr>
        <p:blipFill>
          <a:blip r:embed="rId8"/>
          <a:stretch>
            <a:fillRect/>
          </a:stretch>
        </p:blipFill>
        <p:spPr>
          <a:xfrm>
            <a:off x="4199167" y="3556960"/>
            <a:ext cx="2361104" cy="3148139"/>
          </a:xfrm>
          <a:prstGeom prst="rect">
            <a:avLst/>
          </a:prstGeom>
        </p:spPr>
      </p:pic>
    </p:spTree>
    <p:extLst>
      <p:ext uri="{BB962C8B-B14F-4D97-AF65-F5344CB8AC3E}">
        <p14:creationId xmlns:p14="http://schemas.microsoft.com/office/powerpoint/2010/main" val="1511050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pic>
        <p:nvPicPr>
          <p:cNvPr id="80" name="Pastel watercolour classroom background" descr="Soft pastel watercolour classroom border with a clear cream centre for readable slide content."/>
          <p:cNvPicPr>
            <a:picLocks noChangeAspect="1"/>
          </p:cNvPicPr>
          <p:nvPr/>
        </p:nvPicPr>
        <p:blipFill>
          <a:blip r:embed="rId3"/>
          <a:srcRect/>
          <a:stretch>
            <a:fillRect/>
          </a:stretch>
        </p:blipFill>
        <p:spPr>
          <a:xfrm>
            <a:off x="0" y="0"/>
            <a:ext cx="12192000" cy="6858000"/>
          </a:xfrm>
          <a:prstGeom prst="rect">
            <a:avLst/>
          </a:prstGeom>
        </p:spPr>
      </p:pic>
      <p:sp>
        <p:nvSpPr>
          <p:cNvPr id="79" name="Google Shape;79;p16"/>
          <p:cNvSpPr txBox="1">
            <a:spLocks noGrp="1"/>
          </p:cNvSpPr>
          <p:nvPr>
            <p:ph type="ctrTitle"/>
          </p:nvPr>
        </p:nvSpPr>
        <p:spPr>
          <a:xfrm>
            <a:off x="317628" y="228599"/>
            <a:ext cx="11360800" cy="1237799"/>
          </a:xfrm>
          <a:prstGeom prst="rect">
            <a:avLst/>
          </a:prstGeom>
        </p:spPr>
        <p:txBody>
          <a:bodyPr spcFirstLastPara="1" vert="horz" wrap="square" lIns="121900" tIns="121900" rIns="121900" bIns="121900" rtlCol="0" anchor="b" anchorCtr="0">
            <a:normAutofit/>
          </a:bodyPr>
          <a:lstStyle/>
          <a:p>
            <a:pPr>
              <a:spcBef>
                <a:spcPts val="0"/>
              </a:spcBef>
            </a:pPr>
            <a:r>
              <a:rPr lang="en-GB" sz="4000" dirty="0"/>
              <a:t>Transitioning from KS1 to KS2. What’s different?</a:t>
            </a:r>
            <a:endParaRPr sz="4000" dirty="0"/>
          </a:p>
        </p:txBody>
      </p:sp>
      <p:sp>
        <p:nvSpPr>
          <p:cNvPr id="2" name="TextBox 1">
            <a:extLst>
              <a:ext uri="{FF2B5EF4-FFF2-40B4-BE49-F238E27FC236}">
                <a16:creationId xmlns:a16="http://schemas.microsoft.com/office/drawing/2014/main" id="{C2AF6B48-292A-44DF-9A3E-2EB085660894}"/>
              </a:ext>
            </a:extLst>
          </p:cNvPr>
          <p:cNvSpPr txBox="1"/>
          <p:nvPr/>
        </p:nvSpPr>
        <p:spPr>
          <a:xfrm>
            <a:off x="1424237" y="1331727"/>
            <a:ext cx="10943730" cy="4509568"/>
          </a:xfrm>
          <a:prstGeom prst="rect">
            <a:avLst/>
          </a:prstGeom>
          <a:noFill/>
        </p:spPr>
        <p:txBody>
          <a:bodyPr wrap="square" rtlCol="0">
            <a:spAutoFit/>
          </a:bodyPr>
          <a:lstStyle/>
          <a:p>
            <a:pPr marL="342900" indent="-342900">
              <a:lnSpc>
                <a:spcPct val="200000"/>
              </a:lnSpc>
              <a:buAutoNum type="arabicPeriod"/>
            </a:pPr>
            <a:r>
              <a:rPr lang="en-GB" sz="2800" dirty="0"/>
              <a:t>Greater Independence with tasks</a:t>
            </a:r>
          </a:p>
          <a:p>
            <a:pPr marL="342900" indent="-342900">
              <a:lnSpc>
                <a:spcPct val="200000"/>
              </a:lnSpc>
              <a:buAutoNum type="arabicPeriod"/>
            </a:pPr>
            <a:r>
              <a:rPr lang="en-GB" sz="2800" dirty="0">
                <a:solidFill>
                  <a:schemeClr val="accent5"/>
                </a:solidFill>
              </a:rPr>
              <a:t>Organisation skills </a:t>
            </a:r>
          </a:p>
          <a:p>
            <a:pPr marL="342900" indent="-342900">
              <a:lnSpc>
                <a:spcPct val="200000"/>
              </a:lnSpc>
              <a:buAutoNum type="arabicPeriod"/>
            </a:pPr>
            <a:r>
              <a:rPr lang="en-GB" sz="2800" dirty="0"/>
              <a:t>Transitioning away from phonics, moving towards spelling patterns</a:t>
            </a:r>
          </a:p>
          <a:p>
            <a:pPr>
              <a:lnSpc>
                <a:spcPct val="200000"/>
              </a:lnSpc>
            </a:pPr>
            <a:r>
              <a:rPr lang="en-GB" sz="3200" dirty="0">
                <a:solidFill>
                  <a:schemeClr val="accent5"/>
                </a:solidFill>
              </a:rPr>
              <a:t>4. Year 4 Multiplication Check –Sum Dog</a:t>
            </a:r>
          </a:p>
          <a:p>
            <a:pPr>
              <a:lnSpc>
                <a:spcPct val="200000"/>
              </a:lnSpc>
            </a:pPr>
            <a:endParaRPr lang="en-GB" sz="3200" dirty="0">
              <a:solidFill>
                <a:schemeClr val="accent5"/>
              </a:solidFill>
            </a:endParaRPr>
          </a:p>
        </p:txBody>
      </p:sp>
      <p:sp>
        <p:nvSpPr>
          <p:cNvPr id="3" name="AutoShape 2" descr="Clipart Panda - Free Clipart Images">
            <a:extLst>
              <a:ext uri="{FF2B5EF4-FFF2-40B4-BE49-F238E27FC236}">
                <a16:creationId xmlns:a16="http://schemas.microsoft.com/office/drawing/2014/main" id="{93B7F8A1-8F81-4B1C-94FF-04572DC3523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astel watercolour classroom background" descr="Soft pastel watercolour classroom border with a clear cream centre for readable slide content."/>
          <p:cNvPicPr>
            <a:picLocks noChangeAspect="1"/>
          </p:cNvPicPr>
          <p:nvPr/>
        </p:nvPicPr>
        <p:blipFill>
          <a:blip r:embed="rId3"/>
          <a:srcRect/>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036A3D8D-55F2-3708-4721-ADAAE2847B95}"/>
              </a:ext>
            </a:extLst>
          </p:cNvPr>
          <p:cNvPicPr>
            <a:picLocks noChangeAspect="1"/>
          </p:cNvPicPr>
          <p:nvPr/>
        </p:nvPicPr>
        <p:blipFill>
          <a:blip r:embed="rId4"/>
          <a:srcRect l="12073" t="31707" r="13293" b="10894"/>
          <a:stretch>
            <a:fillRect/>
          </a:stretch>
        </p:blipFill>
        <p:spPr>
          <a:xfrm>
            <a:off x="154325" y="1490128"/>
            <a:ext cx="11883349" cy="5140713"/>
          </a:xfrm>
          <a:prstGeom prst="rect">
            <a:avLst/>
          </a:prstGeom>
        </p:spPr>
      </p:pic>
      <p:sp>
        <p:nvSpPr>
          <p:cNvPr id="5" name="TextBox 4">
            <a:extLst>
              <a:ext uri="{FF2B5EF4-FFF2-40B4-BE49-F238E27FC236}">
                <a16:creationId xmlns:a16="http://schemas.microsoft.com/office/drawing/2014/main" id="{12C18265-1BE7-08E4-D7B3-85AFE5DEF69B}"/>
              </a:ext>
            </a:extLst>
          </p:cNvPr>
          <p:cNvSpPr txBox="1"/>
          <p:nvPr/>
        </p:nvSpPr>
        <p:spPr>
          <a:xfrm>
            <a:off x="4593406" y="202893"/>
            <a:ext cx="7256088" cy="1422954"/>
          </a:xfrm>
          <a:prstGeom prst="rect">
            <a:avLst/>
          </a:prstGeom>
          <a:noFill/>
        </p:spPr>
        <p:txBody>
          <a:bodyPr wrap="square">
            <a:spAutoFit/>
          </a:bodyPr>
          <a:lstStyle/>
          <a:p>
            <a:pPr marL="342900" indent="-342900">
              <a:lnSpc>
                <a:spcPct val="90000"/>
              </a:lnSpc>
              <a:spcBef>
                <a:spcPts val="1333"/>
              </a:spcBef>
              <a:buFont typeface="Arial" panose="020B0604020202020204" pitchFamily="34" charset="0"/>
              <a:buChar char="•"/>
            </a:pPr>
            <a:r>
              <a:rPr lang="en-GB" dirty="0">
                <a:solidFill>
                  <a:schemeClr val="dk1"/>
                </a:solidFill>
              </a:rPr>
              <a:t>Blocking for topics   </a:t>
            </a:r>
          </a:p>
          <a:p>
            <a:pPr marL="342900" indent="-342900">
              <a:lnSpc>
                <a:spcPct val="90000"/>
              </a:lnSpc>
              <a:spcBef>
                <a:spcPts val="1333"/>
              </a:spcBef>
              <a:buFont typeface="Arial" panose="020B0604020202020204" pitchFamily="34" charset="0"/>
              <a:buChar char="•"/>
            </a:pPr>
            <a:r>
              <a:rPr lang="en-GB" dirty="0">
                <a:solidFill>
                  <a:schemeClr val="dk1"/>
                </a:solidFill>
              </a:rPr>
              <a:t>Maths Homework- Daily  ‘Tough Ten’ &amp; Sum Dog Tasks</a:t>
            </a:r>
          </a:p>
          <a:p>
            <a:pPr marL="342900" indent="-342900">
              <a:lnSpc>
                <a:spcPct val="90000"/>
              </a:lnSpc>
              <a:spcBef>
                <a:spcPts val="1333"/>
              </a:spcBef>
              <a:buFont typeface="Arial" panose="020B0604020202020204" pitchFamily="34" charset="0"/>
              <a:buChar char="•"/>
            </a:pPr>
            <a:r>
              <a:rPr lang="en-GB" dirty="0">
                <a:solidFill>
                  <a:schemeClr val="dk1"/>
                </a:solidFill>
              </a:rPr>
              <a:t>Discrete Spelling lessons focusing on teaching and learning, and application in writing. Dictation will replace weekly testing of word lists</a:t>
            </a:r>
          </a:p>
        </p:txBody>
      </p:sp>
      <p:sp>
        <p:nvSpPr>
          <p:cNvPr id="6" name="Rectangle 2">
            <a:extLst>
              <a:ext uri="{FF2B5EF4-FFF2-40B4-BE49-F238E27FC236}">
                <a16:creationId xmlns:a16="http://schemas.microsoft.com/office/drawing/2014/main" id="{F5CE0066-60DD-0613-8172-2F70C58265DC}"/>
              </a:ext>
            </a:extLst>
          </p:cNvPr>
          <p:cNvSpPr txBox="1">
            <a:spLocks noChangeArrowheads="1"/>
          </p:cNvSpPr>
          <p:nvPr/>
        </p:nvSpPr>
        <p:spPr>
          <a:xfrm>
            <a:off x="533973" y="-6259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u="sng" dirty="0"/>
              <a:t>Changes this year</a:t>
            </a:r>
          </a:p>
        </p:txBody>
      </p:sp>
    </p:spTree>
    <p:extLst>
      <p:ext uri="{BB962C8B-B14F-4D97-AF65-F5344CB8AC3E}">
        <p14:creationId xmlns:p14="http://schemas.microsoft.com/office/powerpoint/2010/main" val="24162032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astel watercolour classroom background" descr="Soft pastel watercolour classroom border with a clear cream centre for readable slide content.">
            <a:extLst>
              <a:ext uri="{FF2B5EF4-FFF2-40B4-BE49-F238E27FC236}">
                <a16:creationId xmlns:a16="http://schemas.microsoft.com/office/drawing/2014/main" id="{BFC1980D-16AB-AEB1-19F6-0D18A7E137AE}"/>
              </a:ext>
            </a:extLst>
          </p:cNvPr>
          <p:cNvPicPr>
            <a:picLocks noChangeAspect="1"/>
          </p:cNvPicPr>
          <p:nvPr/>
        </p:nvPicPr>
        <p:blipFill>
          <a:blip r:embed="rId2"/>
          <a:srcRect/>
          <a:stretch>
            <a:fillRect/>
          </a:stretch>
        </p:blipFill>
        <p:spPr>
          <a:xfrm>
            <a:off x="0" y="0"/>
            <a:ext cx="12192000" cy="6858000"/>
          </a:xfrm>
          <a:prstGeom prst="rect">
            <a:avLst/>
          </a:prstGeom>
        </p:spPr>
      </p:pic>
      <p:sp>
        <p:nvSpPr>
          <p:cNvPr id="4" name="Text 1">
            <a:extLst>
              <a:ext uri="{FF2B5EF4-FFF2-40B4-BE49-F238E27FC236}">
                <a16:creationId xmlns:a16="http://schemas.microsoft.com/office/drawing/2014/main" id="{0AEE8936-CEF2-321D-F515-9501A7FD3618}"/>
              </a:ext>
            </a:extLst>
          </p:cNvPr>
          <p:cNvSpPr/>
          <p:nvPr/>
        </p:nvSpPr>
        <p:spPr>
          <a:xfrm>
            <a:off x="2715503" y="3799526"/>
            <a:ext cx="10058400" cy="2743200"/>
          </a:xfrm>
          <a:prstGeom prst="rect">
            <a:avLst/>
          </a:prstGeom>
          <a:noFill/>
          <a:ln/>
        </p:spPr>
        <p:txBody>
          <a:bodyPr wrap="square" lIns="91440" tIns="45720" rIns="91440" bIns="45720" rtlCol="0" anchor="ct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200" b="1" dirty="0">
                <a:solidFill>
                  <a:srgbClr val="000000"/>
                </a:solidFill>
              </a:rPr>
              <a:t>✓ Teaching focuses on patterns, rules and word structure.</a:t>
            </a:r>
            <a:endParaRPr lang="en-US" sz="2200" b="1" dirty="0"/>
          </a:p>
          <a:p>
            <a:pPr marL="0" indent="0">
              <a:buNone/>
            </a:pPr>
            <a:r>
              <a:rPr lang="en-US" sz="2200" b="1" dirty="0">
                <a:solidFill>
                  <a:srgbClr val="000000"/>
                </a:solidFill>
              </a:rPr>
              <a:t>✓ Learning is embedded in writing and revisited frequently.</a:t>
            </a:r>
            <a:endParaRPr lang="en-US" sz="2200" b="1" dirty="0"/>
          </a:p>
          <a:p>
            <a:pPr marL="0" indent="0">
              <a:buNone/>
            </a:pPr>
            <a:r>
              <a:rPr lang="en-US" sz="2200" b="1" dirty="0">
                <a:solidFill>
                  <a:srgbClr val="000000"/>
                </a:solidFill>
              </a:rPr>
              <a:t>✓ Assessment is broader than a weekly test.</a:t>
            </a:r>
            <a:endParaRPr lang="en-US" sz="2200" b="1" dirty="0"/>
          </a:p>
          <a:p>
            <a:pPr marL="0" indent="0">
              <a:buNone/>
            </a:pPr>
            <a:r>
              <a:rPr lang="en-US" sz="2200" b="1" dirty="0">
                <a:solidFill>
                  <a:srgbClr val="000000"/>
                </a:solidFill>
              </a:rPr>
              <a:t>✓ The aim is transferable spelling knowledge for life-long writing.</a:t>
            </a:r>
            <a:endParaRPr lang="en-US" sz="2200" b="1" dirty="0"/>
          </a:p>
        </p:txBody>
      </p:sp>
      <p:sp>
        <p:nvSpPr>
          <p:cNvPr id="6" name="TextBox 5">
            <a:extLst>
              <a:ext uri="{FF2B5EF4-FFF2-40B4-BE49-F238E27FC236}">
                <a16:creationId xmlns:a16="http://schemas.microsoft.com/office/drawing/2014/main" id="{4C9732C5-5CF4-BF47-7EB8-345600F6752B}"/>
              </a:ext>
            </a:extLst>
          </p:cNvPr>
          <p:cNvSpPr txBox="1"/>
          <p:nvPr/>
        </p:nvSpPr>
        <p:spPr>
          <a:xfrm>
            <a:off x="709864" y="344195"/>
            <a:ext cx="11245515" cy="1815882"/>
          </a:xfrm>
          <a:prstGeom prst="rect">
            <a:avLst/>
          </a:prstGeom>
          <a:noFill/>
        </p:spPr>
        <p:txBody>
          <a:bodyPr wrap="square">
            <a:spAutoFit/>
          </a:bodyPr>
          <a:lstStyle/>
          <a:p>
            <a:r>
              <a:rPr lang="en-US" sz="2800" b="1" dirty="0"/>
              <a:t>Changes to spelling:</a:t>
            </a:r>
          </a:p>
          <a:p>
            <a:endParaRPr lang="en-US" sz="2800" b="1" dirty="0"/>
          </a:p>
          <a:p>
            <a:r>
              <a:rPr lang="en-US" sz="2800" b="1" dirty="0"/>
              <a:t>Shift in approach f</a:t>
            </a:r>
            <a:r>
              <a:rPr lang="en-US" sz="2800" b="1" i="0" u="none" strike="noStrike" spc="0" dirty="0">
                <a:solidFill>
                  <a:schemeClr val="tx1"/>
                </a:solidFill>
                <a:effectLst/>
                <a:latin typeface="+mn-lt"/>
              </a:rPr>
              <a:t>rom weekly word tests to pattern-based spelling instruction</a:t>
            </a:r>
            <a:endParaRPr lang="en-GB" sz="2800" dirty="0"/>
          </a:p>
        </p:txBody>
      </p:sp>
      <p:pic>
        <p:nvPicPr>
          <p:cNvPr id="7" name="Picture 6">
            <a:extLst>
              <a:ext uri="{FF2B5EF4-FFF2-40B4-BE49-F238E27FC236}">
                <a16:creationId xmlns:a16="http://schemas.microsoft.com/office/drawing/2014/main" id="{98A319F8-24D2-CEE2-D1F6-B7FED9E6F7A6}"/>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689922" y="2339609"/>
            <a:ext cx="1503226" cy="1926724"/>
          </a:xfrm>
          <a:prstGeom prst="rect">
            <a:avLst/>
          </a:prstGeom>
        </p:spPr>
      </p:pic>
      <p:sp>
        <p:nvSpPr>
          <p:cNvPr id="9" name="TextBox 8">
            <a:extLst>
              <a:ext uri="{FF2B5EF4-FFF2-40B4-BE49-F238E27FC236}">
                <a16:creationId xmlns:a16="http://schemas.microsoft.com/office/drawing/2014/main" id="{6EBF2DC3-5EB6-2F8D-5795-8AEFD7C2DE5C}"/>
              </a:ext>
            </a:extLst>
          </p:cNvPr>
          <p:cNvSpPr txBox="1"/>
          <p:nvPr/>
        </p:nvSpPr>
        <p:spPr>
          <a:xfrm>
            <a:off x="3888959" y="2172160"/>
            <a:ext cx="6093994" cy="954107"/>
          </a:xfrm>
          <a:prstGeom prst="rect">
            <a:avLst/>
          </a:prstGeom>
          <a:noFill/>
        </p:spPr>
        <p:txBody>
          <a:bodyPr wrap="square">
            <a:spAutoFit/>
          </a:bodyPr>
          <a:lstStyle/>
          <a:p>
            <a:pPr marL="0" marR="0" lvl="0" indent="148161" algn="l" rtl="0" fontAlgn="base">
              <a:buFont typeface="Arial" panose="020B0604020202020204" pitchFamily="34" charset="0"/>
              <a:buChar char="•"/>
            </a:pPr>
            <a:r>
              <a:rPr lang="en-US" sz="2800" b="1" i="0" u="none" strike="noStrike" spc="0" dirty="0">
                <a:solidFill>
                  <a:schemeClr val="tx1"/>
                </a:solidFill>
                <a:effectLst/>
                <a:latin typeface="+mn-lt"/>
              </a:rPr>
              <a:t>Goal: </a:t>
            </a:r>
            <a:r>
              <a:rPr lang="en-US" sz="2800" b="0" i="0" u="none" strike="noStrike" spc="0" dirty="0">
                <a:solidFill>
                  <a:schemeClr val="tx1"/>
                </a:solidFill>
                <a:effectLst/>
                <a:latin typeface="+mn-lt"/>
              </a:rPr>
              <a:t>apply learning to unfamiliar words and everyday writing</a:t>
            </a:r>
            <a:endParaRPr lang="en-US" sz="1200"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37441795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75" name="Pastel watercolour classroom background" descr="Soft pastel watercolour classroom border with a clear cream centre for readable slide content."/>
          <p:cNvPicPr>
            <a:picLocks noChangeAspect="1"/>
          </p:cNvPicPr>
          <p:nvPr/>
        </p:nvPicPr>
        <p:blipFill>
          <a:blip r:embed="rId3"/>
          <a:srcRect/>
          <a:stretch>
            <a:fillRect/>
          </a:stretch>
        </p:blipFill>
        <p:spPr>
          <a:xfrm>
            <a:off x="0" y="18854"/>
            <a:ext cx="12192000" cy="6858000"/>
          </a:xfrm>
          <a:prstGeom prst="rect">
            <a:avLst/>
          </a:prstGeom>
        </p:spPr>
      </p:pic>
      <p:sp>
        <p:nvSpPr>
          <p:cNvPr id="67" name="Google Shape;67;p15"/>
          <p:cNvSpPr txBox="1">
            <a:spLocks noGrp="1"/>
          </p:cNvSpPr>
          <p:nvPr>
            <p:ph type="ctrTitle"/>
          </p:nvPr>
        </p:nvSpPr>
        <p:spPr>
          <a:xfrm>
            <a:off x="415600" y="521600"/>
            <a:ext cx="11360800" cy="17324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dirty="0"/>
              <a:t>Our Topics </a:t>
            </a:r>
            <a:r>
              <a:rPr lang="en-GB" dirty="0"/>
              <a:t>for this academic year:</a:t>
            </a:r>
            <a:endParaRPr dirty="0"/>
          </a:p>
          <a:p>
            <a:pPr marL="0" lvl="0" indent="0" algn="ctr" rtl="0">
              <a:spcBef>
                <a:spcPts val="0"/>
              </a:spcBef>
              <a:spcAft>
                <a:spcPts val="0"/>
              </a:spcAft>
              <a:buNone/>
            </a:pPr>
            <a:endParaRPr dirty="0"/>
          </a:p>
        </p:txBody>
      </p:sp>
      <p:graphicFrame>
        <p:nvGraphicFramePr>
          <p:cNvPr id="3" name="Table 2">
            <a:extLst>
              <a:ext uri="{FF2B5EF4-FFF2-40B4-BE49-F238E27FC236}">
                <a16:creationId xmlns:a16="http://schemas.microsoft.com/office/drawing/2014/main" id="{DD0951CD-F2D2-A047-AE3B-E64DC1C2F4DE}"/>
              </a:ext>
            </a:extLst>
          </p:cNvPr>
          <p:cNvGraphicFramePr>
            <a:graphicFrameLocks noGrp="1"/>
          </p:cNvGraphicFramePr>
          <p:nvPr>
            <p:extLst>
              <p:ext uri="{D42A27DB-BD31-4B8C-83A1-F6EECF244321}">
                <p14:modId xmlns:p14="http://schemas.microsoft.com/office/powerpoint/2010/main" val="2824932891"/>
              </p:ext>
            </p:extLst>
          </p:nvPr>
        </p:nvGraphicFramePr>
        <p:xfrm>
          <a:off x="483235" y="2461323"/>
          <a:ext cx="11225530" cy="1935353"/>
        </p:xfrm>
        <a:graphic>
          <a:graphicData uri="http://schemas.openxmlformats.org/drawingml/2006/table">
            <a:tbl>
              <a:tblPr firstRow="1" firstCol="1" bandRow="1">
                <a:tableStyleId>{5C22544A-7EE6-4342-B048-85BDC9FD1C3A}</a:tableStyleId>
              </a:tblPr>
              <a:tblGrid>
                <a:gridCol w="2130695">
                  <a:extLst>
                    <a:ext uri="{9D8B030D-6E8A-4147-A177-3AD203B41FA5}">
                      <a16:colId xmlns:a16="http://schemas.microsoft.com/office/drawing/2014/main" val="3860183827"/>
                    </a:ext>
                  </a:extLst>
                </a:gridCol>
                <a:gridCol w="1544358">
                  <a:extLst>
                    <a:ext uri="{9D8B030D-6E8A-4147-A177-3AD203B41FA5}">
                      <a16:colId xmlns:a16="http://schemas.microsoft.com/office/drawing/2014/main" val="2423483573"/>
                    </a:ext>
                  </a:extLst>
                </a:gridCol>
                <a:gridCol w="1498258">
                  <a:extLst>
                    <a:ext uri="{9D8B030D-6E8A-4147-A177-3AD203B41FA5}">
                      <a16:colId xmlns:a16="http://schemas.microsoft.com/office/drawing/2014/main" val="2883722142"/>
                    </a:ext>
                  </a:extLst>
                </a:gridCol>
                <a:gridCol w="1463682">
                  <a:extLst>
                    <a:ext uri="{9D8B030D-6E8A-4147-A177-3AD203B41FA5}">
                      <a16:colId xmlns:a16="http://schemas.microsoft.com/office/drawing/2014/main" val="713751477"/>
                    </a:ext>
                  </a:extLst>
                </a:gridCol>
                <a:gridCol w="1498258">
                  <a:extLst>
                    <a:ext uri="{9D8B030D-6E8A-4147-A177-3AD203B41FA5}">
                      <a16:colId xmlns:a16="http://schemas.microsoft.com/office/drawing/2014/main" val="314611151"/>
                    </a:ext>
                  </a:extLst>
                </a:gridCol>
                <a:gridCol w="1509783">
                  <a:extLst>
                    <a:ext uri="{9D8B030D-6E8A-4147-A177-3AD203B41FA5}">
                      <a16:colId xmlns:a16="http://schemas.microsoft.com/office/drawing/2014/main" val="129694422"/>
                    </a:ext>
                  </a:extLst>
                </a:gridCol>
                <a:gridCol w="1580496">
                  <a:extLst>
                    <a:ext uri="{9D8B030D-6E8A-4147-A177-3AD203B41FA5}">
                      <a16:colId xmlns:a16="http://schemas.microsoft.com/office/drawing/2014/main" val="1204328987"/>
                    </a:ext>
                  </a:extLst>
                </a:gridCol>
              </a:tblGrid>
              <a:tr h="384048">
                <a:tc>
                  <a:txBody>
                    <a:bodyPr/>
                    <a:lstStyle/>
                    <a:p>
                      <a:pPr algn="ctr">
                        <a:lnSpc>
                          <a:spcPct val="107000"/>
                        </a:lnSpc>
                        <a:spcAft>
                          <a:spcPts val="800"/>
                        </a:spcAft>
                        <a:buNone/>
                      </a:pPr>
                      <a:endParaRPr/>
                    </a:p>
                  </a:txBody>
                  <a:tcPr marL="68580" marR="68580" marT="0" marB="0" anchor="ctr">
                    <a:solidFill>
                      <a:schemeClr val="accent2">
                        <a:lumMod val="60000"/>
                        <a:lumOff val="40000"/>
                      </a:schemeClr>
                    </a:solidFill>
                  </a:tcPr>
                </a:tc>
                <a:tc>
                  <a:txBody>
                    <a:bodyPr/>
                    <a:lstStyle/>
                    <a:p>
                      <a:pPr algn="ctr">
                        <a:lnSpc>
                          <a:spcPct val="107000"/>
                        </a:lnSpc>
                        <a:spcAft>
                          <a:spcPts val="800"/>
                        </a:spcAft>
                        <a:buNone/>
                      </a:pPr>
                      <a:r>
                        <a:rPr lang="en-GB" sz="1600" b="1" kern="100">
                          <a:solidFill>
                            <a:schemeClr val="tx1"/>
                          </a:solidFill>
                          <a:effectLst/>
                          <a:latin typeface="Comic Sans MS" panose="030F0702030302020204" pitchFamily="66" charset="0"/>
                        </a:rPr>
                        <a:t>Autumn 1</a:t>
                      </a:r>
                      <a:endParaRPr lang="en-GB" sz="2400" kern="1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nchor="ctr">
                    <a:solidFill>
                      <a:schemeClr val="accent2">
                        <a:lumMod val="60000"/>
                        <a:lumOff val="40000"/>
                      </a:schemeClr>
                    </a:solidFill>
                  </a:tcPr>
                </a:tc>
                <a:tc>
                  <a:txBody>
                    <a:bodyPr/>
                    <a:lstStyle/>
                    <a:p>
                      <a:pPr algn="ctr">
                        <a:lnSpc>
                          <a:spcPct val="107000"/>
                        </a:lnSpc>
                        <a:spcAft>
                          <a:spcPts val="800"/>
                        </a:spcAft>
                        <a:buNone/>
                      </a:pPr>
                      <a:r>
                        <a:rPr lang="en-GB" sz="1600" b="1" kern="100">
                          <a:solidFill>
                            <a:schemeClr val="tx1"/>
                          </a:solidFill>
                          <a:effectLst/>
                          <a:latin typeface="Comic Sans MS" panose="030F0702030302020204" pitchFamily="66" charset="0"/>
                        </a:rPr>
                        <a:t>Autumn 2</a:t>
                      </a:r>
                      <a:endParaRPr lang="en-GB" sz="2400" kern="1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nchor="ctr">
                    <a:solidFill>
                      <a:srgbClr val="33CC33"/>
                    </a:solidFill>
                  </a:tcPr>
                </a:tc>
                <a:tc>
                  <a:txBody>
                    <a:bodyPr/>
                    <a:lstStyle/>
                    <a:p>
                      <a:pPr algn="ctr">
                        <a:lnSpc>
                          <a:spcPct val="107000"/>
                        </a:lnSpc>
                        <a:spcAft>
                          <a:spcPts val="800"/>
                        </a:spcAft>
                        <a:buNone/>
                      </a:pPr>
                      <a:r>
                        <a:rPr lang="en-GB" sz="1600" b="1" kern="100">
                          <a:solidFill>
                            <a:schemeClr val="tx1"/>
                          </a:solidFill>
                          <a:effectLst/>
                          <a:latin typeface="Comic Sans MS" panose="030F0702030302020204" pitchFamily="66" charset="0"/>
                        </a:rPr>
                        <a:t>Spring 1</a:t>
                      </a:r>
                      <a:endParaRPr lang="en-GB" sz="2400" kern="1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nchor="ctr">
                    <a:solidFill>
                      <a:schemeClr val="accent2">
                        <a:lumMod val="60000"/>
                        <a:lumOff val="40000"/>
                      </a:schemeClr>
                    </a:solidFill>
                  </a:tcPr>
                </a:tc>
                <a:tc>
                  <a:txBody>
                    <a:bodyPr/>
                    <a:lstStyle/>
                    <a:p>
                      <a:pPr algn="ctr">
                        <a:lnSpc>
                          <a:spcPct val="107000"/>
                        </a:lnSpc>
                        <a:spcAft>
                          <a:spcPts val="800"/>
                        </a:spcAft>
                        <a:buNone/>
                      </a:pPr>
                      <a:r>
                        <a:rPr lang="en-GB" sz="1600" b="1" kern="100">
                          <a:solidFill>
                            <a:schemeClr val="tx1"/>
                          </a:solidFill>
                          <a:effectLst/>
                          <a:latin typeface="Comic Sans MS" panose="030F0702030302020204" pitchFamily="66" charset="0"/>
                        </a:rPr>
                        <a:t>Spring 2</a:t>
                      </a:r>
                      <a:endParaRPr lang="en-GB" sz="2400" kern="1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nchor="ctr">
                    <a:solidFill>
                      <a:srgbClr val="33CC33"/>
                    </a:solidFill>
                  </a:tcPr>
                </a:tc>
                <a:tc>
                  <a:txBody>
                    <a:bodyPr/>
                    <a:lstStyle/>
                    <a:p>
                      <a:pPr algn="ctr">
                        <a:lnSpc>
                          <a:spcPct val="107000"/>
                        </a:lnSpc>
                        <a:spcAft>
                          <a:spcPts val="800"/>
                        </a:spcAft>
                        <a:buNone/>
                      </a:pPr>
                      <a:r>
                        <a:rPr lang="en-GB" sz="1600" b="1" kern="100">
                          <a:solidFill>
                            <a:schemeClr val="tx1"/>
                          </a:solidFill>
                          <a:effectLst/>
                          <a:latin typeface="Comic Sans MS" panose="030F0702030302020204" pitchFamily="66" charset="0"/>
                        </a:rPr>
                        <a:t>Summer 1</a:t>
                      </a:r>
                      <a:endParaRPr lang="en-GB" sz="2400" kern="1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nchor="ctr">
                    <a:solidFill>
                      <a:schemeClr val="accent2">
                        <a:lumMod val="60000"/>
                        <a:lumOff val="40000"/>
                      </a:schemeClr>
                    </a:solidFill>
                  </a:tcPr>
                </a:tc>
                <a:tc>
                  <a:txBody>
                    <a:bodyPr/>
                    <a:lstStyle/>
                    <a:p>
                      <a:pPr algn="ctr">
                        <a:lnSpc>
                          <a:spcPct val="107000"/>
                        </a:lnSpc>
                        <a:spcAft>
                          <a:spcPts val="800"/>
                        </a:spcAft>
                        <a:buNone/>
                      </a:pPr>
                      <a:r>
                        <a:rPr lang="en-GB" sz="1600" b="1" kern="100">
                          <a:solidFill>
                            <a:schemeClr val="tx1"/>
                          </a:solidFill>
                          <a:effectLst/>
                          <a:latin typeface="Comic Sans MS" panose="030F0702030302020204" pitchFamily="66" charset="0"/>
                        </a:rPr>
                        <a:t>Summer 2</a:t>
                      </a:r>
                      <a:endParaRPr lang="en-GB" sz="2400" kern="1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nchor="ctr">
                    <a:solidFill>
                      <a:srgbClr val="33CC33"/>
                    </a:solidFill>
                  </a:tcPr>
                </a:tc>
                <a:extLst>
                  <a:ext uri="{0D108BD9-81ED-4DB2-BD59-A6C34878D82A}">
                    <a16:rowId xmlns:a16="http://schemas.microsoft.com/office/drawing/2014/main" val="1006803771"/>
                  </a:ext>
                </a:extLst>
              </a:tr>
              <a:tr h="1261872">
                <a:tc>
                  <a:txBody>
                    <a:bodyPr/>
                    <a:lstStyle/>
                    <a:p>
                      <a:pPr>
                        <a:lnSpc>
                          <a:spcPct val="107000"/>
                        </a:lnSpc>
                        <a:spcAft>
                          <a:spcPts val="800"/>
                        </a:spcAft>
                        <a:buNone/>
                      </a:pPr>
                      <a:r>
                        <a:rPr lang="en-GB" sz="2400" kern="100" dirty="0">
                          <a:solidFill>
                            <a:schemeClr val="tx1"/>
                          </a:solidFill>
                          <a:effectLst/>
                          <a:latin typeface="Comic Sans MS" panose="030F0702030302020204" pitchFamily="66" charset="0"/>
                        </a:rPr>
                        <a:t>History/ Geography</a:t>
                      </a:r>
                    </a:p>
                    <a:p>
                      <a:pPr>
                        <a:lnSpc>
                          <a:spcPct val="107000"/>
                        </a:lnSpc>
                        <a:spcAft>
                          <a:spcPts val="800"/>
                        </a:spcAft>
                        <a:buNone/>
                      </a:pPr>
                      <a:r>
                        <a:rPr lang="en-GB" sz="2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Topics</a:t>
                      </a:r>
                    </a:p>
                  </a:txBody>
                  <a:tcPr marL="68580" marR="68580" marT="0" marB="0">
                    <a:solidFill>
                      <a:schemeClr val="accent2">
                        <a:lumMod val="60000"/>
                        <a:lumOff val="40000"/>
                      </a:schemeClr>
                    </a:solidFill>
                  </a:tcPr>
                </a:tc>
                <a:tc>
                  <a:txBody>
                    <a:bodyPr/>
                    <a:lstStyle/>
                    <a:p>
                      <a:pPr>
                        <a:lnSpc>
                          <a:spcPct val="107000"/>
                        </a:lnSpc>
                        <a:spcAft>
                          <a:spcPts val="800"/>
                        </a:spcAft>
                        <a:buNone/>
                      </a:pPr>
                      <a:r>
                        <a:rPr lang="en-GB" sz="1600" kern="100" dirty="0">
                          <a:solidFill>
                            <a:schemeClr val="tx1"/>
                          </a:solidFill>
                          <a:effectLst/>
                          <a:latin typeface="Comic Sans MS" panose="030F0702030302020204" pitchFamily="66" charset="0"/>
                        </a:rPr>
                        <a:t>What was so important to ancient Egyptians?</a:t>
                      </a:r>
                      <a:endParaRPr lang="en-GB" sz="2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solidFill>
                      <a:schemeClr val="accent2">
                        <a:lumMod val="60000"/>
                        <a:lumOff val="40000"/>
                      </a:schemeClr>
                    </a:solidFill>
                  </a:tcPr>
                </a:tc>
                <a:tc>
                  <a:txBody>
                    <a:bodyPr/>
                    <a:lstStyle/>
                    <a:p>
                      <a:pPr>
                        <a:lnSpc>
                          <a:spcPct val="107000"/>
                        </a:lnSpc>
                        <a:spcAft>
                          <a:spcPts val="800"/>
                        </a:spcAft>
                        <a:buNone/>
                      </a:pPr>
                      <a:r>
                        <a:rPr lang="en-GB" sz="1600" kern="100" dirty="0">
                          <a:solidFill>
                            <a:schemeClr val="tx1"/>
                          </a:solidFill>
                          <a:effectLst/>
                          <a:latin typeface="Comic Sans MS" panose="030F0702030302020204" pitchFamily="66" charset="0"/>
                        </a:rPr>
                        <a:t>Why are rainforests important to us? </a:t>
                      </a:r>
                      <a:endParaRPr lang="en-GB" sz="2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solidFill>
                      <a:srgbClr val="33CC33"/>
                    </a:solidFill>
                  </a:tcPr>
                </a:tc>
                <a:tc>
                  <a:txBody>
                    <a:bodyPr/>
                    <a:lstStyle/>
                    <a:p>
                      <a:pPr>
                        <a:lnSpc>
                          <a:spcPct val="107000"/>
                        </a:lnSpc>
                        <a:spcAft>
                          <a:spcPts val="800"/>
                        </a:spcAft>
                        <a:buNone/>
                      </a:pPr>
                      <a:r>
                        <a:rPr lang="en-GB" sz="1600" kern="100" dirty="0">
                          <a:solidFill>
                            <a:schemeClr val="tx1"/>
                          </a:solidFill>
                          <a:effectLst/>
                          <a:latin typeface="Comic Sans MS" panose="030F0702030302020204" pitchFamily="66" charset="0"/>
                        </a:rPr>
                        <a:t>What changed in Britain after the Anglo Saxon Invasion?</a:t>
                      </a:r>
                      <a:endParaRPr lang="en-GB" sz="2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solidFill>
                      <a:schemeClr val="accent2">
                        <a:lumMod val="60000"/>
                        <a:lumOff val="40000"/>
                      </a:schemeClr>
                    </a:solidFill>
                  </a:tcPr>
                </a:tc>
                <a:tc>
                  <a:txBody>
                    <a:bodyPr/>
                    <a:lstStyle/>
                    <a:p>
                      <a:pPr>
                        <a:lnSpc>
                          <a:spcPct val="107000"/>
                        </a:lnSpc>
                        <a:spcAft>
                          <a:spcPts val="800"/>
                        </a:spcAft>
                        <a:buNone/>
                      </a:pPr>
                      <a:r>
                        <a:rPr lang="en-GB" sz="1600" kern="100" dirty="0">
                          <a:solidFill>
                            <a:schemeClr val="tx1"/>
                          </a:solidFill>
                          <a:effectLst/>
                          <a:latin typeface="Comic Sans MS" panose="030F0702030302020204" pitchFamily="66" charset="0"/>
                        </a:rPr>
                        <a:t>Why do people live near volcanoes?</a:t>
                      </a:r>
                      <a:endParaRPr lang="en-GB" sz="2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solidFill>
                      <a:srgbClr val="33CC33"/>
                    </a:solidFill>
                  </a:tcPr>
                </a:tc>
                <a:tc>
                  <a:txBody>
                    <a:bodyPr/>
                    <a:lstStyle/>
                    <a:p>
                      <a:pPr>
                        <a:lnSpc>
                          <a:spcPct val="107000"/>
                        </a:lnSpc>
                        <a:spcAft>
                          <a:spcPts val="800"/>
                        </a:spcAft>
                        <a:buNone/>
                      </a:pPr>
                      <a:r>
                        <a:rPr lang="en-GB" sz="1600" kern="100" dirty="0">
                          <a:solidFill>
                            <a:schemeClr val="tx1"/>
                          </a:solidFill>
                          <a:effectLst/>
                          <a:latin typeface="Comic Sans MS" panose="030F0702030302020204" pitchFamily="66" charset="0"/>
                        </a:rPr>
                        <a:t>Were the Vikings raiders, traders or settlers?</a:t>
                      </a:r>
                      <a:endParaRPr lang="en-GB" sz="2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solidFill>
                      <a:schemeClr val="accent2">
                        <a:lumMod val="60000"/>
                        <a:lumOff val="40000"/>
                      </a:schemeClr>
                    </a:solidFill>
                  </a:tcPr>
                </a:tc>
                <a:tc>
                  <a:txBody>
                    <a:bodyPr/>
                    <a:lstStyle/>
                    <a:p>
                      <a:pPr>
                        <a:lnSpc>
                          <a:spcPct val="107000"/>
                        </a:lnSpc>
                        <a:spcAft>
                          <a:spcPts val="800"/>
                        </a:spcAft>
                        <a:buNone/>
                      </a:pPr>
                      <a:r>
                        <a:rPr lang="en-GB" sz="1600" kern="100" dirty="0">
                          <a:solidFill>
                            <a:schemeClr val="tx1"/>
                          </a:solidFill>
                          <a:effectLst/>
                          <a:latin typeface="Comic Sans MS" panose="030F0702030302020204" pitchFamily="66" charset="0"/>
                        </a:rPr>
                        <a:t>What are rivers and how are they used?</a:t>
                      </a:r>
                      <a:endParaRPr lang="en-GB" sz="2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solidFill>
                      <a:srgbClr val="33CC33"/>
                    </a:solidFill>
                  </a:tcPr>
                </a:tc>
                <a:extLst>
                  <a:ext uri="{0D108BD9-81ED-4DB2-BD59-A6C34878D82A}">
                    <a16:rowId xmlns:a16="http://schemas.microsoft.com/office/drawing/2014/main" val="1807781090"/>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pic>
        <p:nvPicPr>
          <p:cNvPr id="113" name="Pastel watercolour classroom background" descr="Soft pastel watercolour classroom border with a clear cream centre for readable slide content."/>
          <p:cNvPicPr>
            <a:picLocks noChangeAspect="1"/>
          </p:cNvPicPr>
          <p:nvPr/>
        </p:nvPicPr>
        <p:blipFill>
          <a:blip r:embed="rId3"/>
          <a:srcRect/>
          <a:stretch>
            <a:fillRect/>
          </a:stretch>
        </p:blipFill>
        <p:spPr>
          <a:xfrm>
            <a:off x="0" y="0"/>
            <a:ext cx="12192000" cy="6858000"/>
          </a:xfrm>
          <a:prstGeom prst="rect">
            <a:avLst/>
          </a:prstGeom>
        </p:spPr>
      </p:pic>
      <p:sp>
        <p:nvSpPr>
          <p:cNvPr id="110" name="Google Shape;110;p21"/>
          <p:cNvSpPr txBox="1">
            <a:spLocks noGrp="1"/>
          </p:cNvSpPr>
          <p:nvPr>
            <p:ph type="ctrTitle"/>
          </p:nvPr>
        </p:nvSpPr>
        <p:spPr>
          <a:xfrm>
            <a:off x="415600" y="115767"/>
            <a:ext cx="11360800" cy="10168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sz="3600" b="1" u="sng" dirty="0"/>
              <a:t>What should my child bring to school?</a:t>
            </a:r>
            <a:endParaRPr sz="3600" b="1" u="sng" dirty="0"/>
          </a:p>
        </p:txBody>
      </p:sp>
      <p:sp>
        <p:nvSpPr>
          <p:cNvPr id="112" name="Google Shape;112;p21"/>
          <p:cNvSpPr txBox="1"/>
          <p:nvPr/>
        </p:nvSpPr>
        <p:spPr>
          <a:xfrm>
            <a:off x="1337609" y="1675064"/>
            <a:ext cx="9516781" cy="4316023"/>
          </a:xfrm>
          <a:prstGeom prst="rect">
            <a:avLst/>
          </a:prstGeom>
          <a:noFill/>
          <a:ln>
            <a:noFill/>
          </a:ln>
        </p:spPr>
        <p:txBody>
          <a:bodyPr spcFirstLastPara="1" wrap="square" lIns="91425" tIns="91425" rIns="91425" bIns="91425" anchor="t" anchorCtr="0">
            <a:spAutoFit/>
          </a:bodyPr>
          <a:lstStyle/>
          <a:p>
            <a:pPr marL="457200" indent="-457200">
              <a:lnSpc>
                <a:spcPct val="90000"/>
              </a:lnSpc>
              <a:spcBef>
                <a:spcPts val="1000"/>
              </a:spcBef>
              <a:buFont typeface="Arial" panose="020B0604020202020204" pitchFamily="34" charset="0"/>
              <a:buChar char="•"/>
            </a:pPr>
            <a:r>
              <a:rPr lang="en" sz="2800" dirty="0">
                <a:solidFill>
                  <a:schemeClr val="dk1"/>
                </a:solidFill>
              </a:rPr>
              <a:t>Pens, pencils, </a:t>
            </a:r>
            <a:r>
              <a:rPr lang="en" sz="2800" dirty="0" err="1">
                <a:solidFill>
                  <a:schemeClr val="dk1"/>
                </a:solidFill>
              </a:rPr>
              <a:t>colouring</a:t>
            </a:r>
            <a:r>
              <a:rPr lang="en" sz="2800" dirty="0">
                <a:solidFill>
                  <a:schemeClr val="dk1"/>
                </a:solidFill>
              </a:rPr>
              <a:t> pencils, 15cm ruler, eraser, pencil case, whiteboard pen.</a:t>
            </a:r>
          </a:p>
          <a:p>
            <a:pPr marL="457200" lvl="0" indent="-457200" algn="l" rtl="0">
              <a:lnSpc>
                <a:spcPct val="90000"/>
              </a:lnSpc>
              <a:spcBef>
                <a:spcPts val="1000"/>
              </a:spcBef>
              <a:spcAft>
                <a:spcPts val="0"/>
              </a:spcAft>
              <a:buFont typeface="Arial" panose="020B0604020202020204" pitchFamily="34" charset="0"/>
              <a:buChar char="•"/>
            </a:pPr>
            <a:r>
              <a:rPr lang="en" sz="2800" dirty="0">
                <a:solidFill>
                  <a:schemeClr val="dk1"/>
                </a:solidFill>
              </a:rPr>
              <a:t>Reading book and planner every day</a:t>
            </a:r>
            <a:endParaRPr sz="2800" dirty="0">
              <a:solidFill>
                <a:schemeClr val="dk1"/>
              </a:solidFill>
            </a:endParaRPr>
          </a:p>
          <a:p>
            <a:pPr marL="457200" indent="-457200">
              <a:lnSpc>
                <a:spcPct val="90000"/>
              </a:lnSpc>
              <a:spcBef>
                <a:spcPts val="1000"/>
              </a:spcBef>
              <a:buFont typeface="Arial" panose="020B0604020202020204" pitchFamily="34" charset="0"/>
              <a:buChar char="•"/>
            </a:pPr>
            <a:r>
              <a:rPr lang="en" sz="2800" dirty="0">
                <a:solidFill>
                  <a:schemeClr val="dk1"/>
                </a:solidFill>
              </a:rPr>
              <a:t>School bags and coats will be hung on the child’s peg. Please ensure everything is named.</a:t>
            </a:r>
            <a:endParaRPr sz="2800" dirty="0">
              <a:solidFill>
                <a:schemeClr val="dk1"/>
              </a:solidFill>
            </a:endParaRPr>
          </a:p>
          <a:p>
            <a:pPr marL="457200" indent="-457200">
              <a:lnSpc>
                <a:spcPct val="90000"/>
              </a:lnSpc>
              <a:spcBef>
                <a:spcPts val="1000"/>
              </a:spcBef>
              <a:buFont typeface="Arial" panose="020B0604020202020204" pitchFamily="34" charset="0"/>
              <a:buChar char="•"/>
            </a:pPr>
            <a:r>
              <a:rPr lang="en" sz="2800" dirty="0">
                <a:solidFill>
                  <a:schemeClr val="dk1"/>
                </a:solidFill>
              </a:rPr>
              <a:t>Lunchboxes are stored in the hall. </a:t>
            </a:r>
            <a:endParaRPr sz="2800" dirty="0">
              <a:solidFill>
                <a:schemeClr val="dk1"/>
              </a:solidFill>
            </a:endParaRPr>
          </a:p>
          <a:p>
            <a:pPr marL="457200" lvl="0" indent="-457200" algn="l" rtl="0">
              <a:lnSpc>
                <a:spcPct val="90000"/>
              </a:lnSpc>
              <a:spcBef>
                <a:spcPts val="1000"/>
              </a:spcBef>
              <a:spcAft>
                <a:spcPts val="0"/>
              </a:spcAft>
              <a:buFont typeface="Arial" panose="020B0604020202020204" pitchFamily="34" charset="0"/>
              <a:buChar char="•"/>
            </a:pPr>
            <a:r>
              <a:rPr lang="en" sz="2800" dirty="0">
                <a:solidFill>
                  <a:schemeClr val="dk1"/>
                </a:solidFill>
              </a:rPr>
              <a:t>Break Time fruit is available daily. Children may bring in </a:t>
            </a:r>
            <a:r>
              <a:rPr lang="en-GB" sz="2800" dirty="0">
                <a:solidFill>
                  <a:schemeClr val="dk1"/>
                </a:solidFill>
              </a:rPr>
              <a:t>their own</a:t>
            </a:r>
            <a:r>
              <a:rPr lang="en" sz="2800" dirty="0">
                <a:solidFill>
                  <a:schemeClr val="dk1"/>
                </a:solidFill>
              </a:rPr>
              <a:t> healthy snack for playtimes. If using a container for the snack, please ensure your child’s name is written on it.</a:t>
            </a:r>
            <a:endParaRPr sz="2800" dirty="0">
              <a:solidFill>
                <a:schemeClr val="dk1"/>
              </a:solidFill>
            </a:endParaRPr>
          </a:p>
        </p:txBody>
      </p:sp>
      <p:pic>
        <p:nvPicPr>
          <p:cNvPr id="2" name="Picture 1">
            <a:extLst>
              <a:ext uri="{FF2B5EF4-FFF2-40B4-BE49-F238E27FC236}">
                <a16:creationId xmlns:a16="http://schemas.microsoft.com/office/drawing/2014/main" id="{A0D0C8B9-04D8-0807-17E7-396B34784C6D}"/>
              </a:ext>
            </a:extLst>
          </p:cNvPr>
          <p:cNvPicPr>
            <a:picLocks noChangeAspect="1"/>
          </p:cNvPicPr>
          <p:nvPr/>
        </p:nvPicPr>
        <p:blipFill>
          <a:blip r:embed="rId4"/>
          <a:stretch>
            <a:fillRect/>
          </a:stretch>
        </p:blipFill>
        <p:spPr>
          <a:xfrm>
            <a:off x="7648769" y="2321757"/>
            <a:ext cx="2006600" cy="9906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pic>
        <p:nvPicPr>
          <p:cNvPr id="118" name="Pastel watercolour classroom background" descr="Soft pastel watercolour classroom border with a clear cream centre for readable slide content."/>
          <p:cNvPicPr>
            <a:picLocks noChangeAspect="1"/>
          </p:cNvPicPr>
          <p:nvPr/>
        </p:nvPicPr>
        <p:blipFill>
          <a:blip r:embed="rId3"/>
          <a:srcRect/>
          <a:stretch>
            <a:fillRect/>
          </a:stretch>
        </p:blipFill>
        <p:spPr>
          <a:xfrm>
            <a:off x="0" y="0"/>
            <a:ext cx="12192000" cy="6858000"/>
          </a:xfrm>
          <a:prstGeom prst="rect">
            <a:avLst/>
          </a:prstGeom>
        </p:spPr>
      </p:pic>
      <p:sp>
        <p:nvSpPr>
          <p:cNvPr id="117" name="Google Shape;117;p22"/>
          <p:cNvSpPr txBox="1">
            <a:spLocks noGrp="1"/>
          </p:cNvSpPr>
          <p:nvPr>
            <p:ph type="ctrTitle"/>
          </p:nvPr>
        </p:nvSpPr>
        <p:spPr>
          <a:xfrm>
            <a:off x="1347090" y="1155192"/>
            <a:ext cx="5806440" cy="384048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dirty="0"/>
              <a:t>Water Bottles</a:t>
            </a:r>
            <a:endParaRPr dirty="0"/>
          </a:p>
          <a:p>
            <a:pPr marL="0" lvl="0" indent="0" algn="ctr" rtl="0">
              <a:spcBef>
                <a:spcPts val="0"/>
              </a:spcBef>
              <a:spcAft>
                <a:spcPts val="0"/>
              </a:spcAft>
              <a:buNone/>
            </a:pPr>
            <a:r>
              <a:rPr lang="en" sz="3000" dirty="0"/>
              <a:t>Children should bring a water bottle to school everyday. They are stored near the sink. They can drink water in the classroom and take bottles outside at playtimes. </a:t>
            </a:r>
            <a:endParaRPr sz="3000" dirty="0"/>
          </a:p>
        </p:txBody>
      </p:sp>
      <p:pic>
        <p:nvPicPr>
          <p:cNvPr id="119" name="Colourful school water bottles" descr="Five colourful reusable school water bottles in pastel mint, coral, yellow, blue and lilac."/>
          <p:cNvPicPr>
            <a:picLocks noChangeAspect="1"/>
          </p:cNvPicPr>
          <p:nvPr/>
        </p:nvPicPr>
        <p:blipFill>
          <a:blip r:embed="rId4"/>
          <a:stretch>
            <a:fillRect/>
          </a:stretch>
        </p:blipFill>
        <p:spPr>
          <a:xfrm>
            <a:off x="7086600" y="1627632"/>
            <a:ext cx="4343400" cy="28956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pic>
        <p:nvPicPr>
          <p:cNvPr id="103" name="Pastel watercolour classroom background" descr="Soft pastel watercolour classroom border with a clear cream centre for readable slide content."/>
          <p:cNvPicPr>
            <a:picLocks noChangeAspect="1"/>
          </p:cNvPicPr>
          <p:nvPr/>
        </p:nvPicPr>
        <p:blipFill>
          <a:blip r:embed="rId3"/>
          <a:srcRect/>
          <a:stretch>
            <a:fillRect/>
          </a:stretch>
        </p:blipFill>
        <p:spPr>
          <a:xfrm>
            <a:off x="0" y="0"/>
            <a:ext cx="12192000" cy="6858000"/>
          </a:xfrm>
          <a:prstGeom prst="rect">
            <a:avLst/>
          </a:prstGeom>
        </p:spPr>
      </p:pic>
      <p:sp>
        <p:nvSpPr>
          <p:cNvPr id="102" name="Google Shape;102;p20"/>
          <p:cNvSpPr txBox="1">
            <a:spLocks noGrp="1"/>
          </p:cNvSpPr>
          <p:nvPr>
            <p:ph type="ctrTitle"/>
          </p:nvPr>
        </p:nvSpPr>
        <p:spPr>
          <a:xfrm>
            <a:off x="415600" y="2282686"/>
            <a:ext cx="11360800" cy="2736800"/>
          </a:xfrm>
          <a:prstGeom prst="rect">
            <a:avLst/>
          </a:prstGeom>
        </p:spPr>
        <p:txBody>
          <a:bodyPr spcFirstLastPara="1" vert="horz" wrap="square" lIns="121900" tIns="121900" rIns="121900" bIns="121900" rtlCol="0" anchor="b" anchorCtr="0">
            <a:normAutofit fontScale="90000"/>
          </a:bodyPr>
          <a:lstStyle/>
          <a:p>
            <a:pPr>
              <a:lnSpc>
                <a:spcPct val="115000"/>
              </a:lnSpc>
              <a:spcBef>
                <a:spcPts val="0"/>
              </a:spcBef>
              <a:buClr>
                <a:schemeClr val="dk1"/>
              </a:buClr>
              <a:buSzPts val="1100"/>
            </a:pPr>
            <a:r>
              <a:rPr lang="en-GB" dirty="0"/>
              <a:t>School Uniform</a:t>
            </a:r>
            <a:br>
              <a:rPr lang="en-GB" dirty="0"/>
            </a:br>
            <a:r>
              <a:rPr lang="en-GB" sz="2667" dirty="0">
                <a:solidFill>
                  <a:schemeClr val="dk1"/>
                </a:solidFill>
              </a:rPr>
              <a:t>Please check the link on the school website</a:t>
            </a:r>
            <a:br>
              <a:rPr lang="en-GB" sz="2667" dirty="0">
                <a:solidFill>
                  <a:schemeClr val="dk1"/>
                </a:solidFill>
              </a:rPr>
            </a:br>
            <a:r>
              <a:rPr lang="en-GB" sz="2667" dirty="0">
                <a:solidFill>
                  <a:schemeClr val="dk1"/>
                </a:solidFill>
              </a:rPr>
              <a:t>Children come to school wearing PE kits on our PE days: Wednesday and Friday</a:t>
            </a:r>
            <a:br>
              <a:rPr lang="en-GB" sz="2667" dirty="0">
                <a:solidFill>
                  <a:schemeClr val="dk1"/>
                </a:solidFill>
              </a:rPr>
            </a:br>
            <a:r>
              <a:rPr lang="en-GB" sz="2667" dirty="0">
                <a:solidFill>
                  <a:schemeClr val="dk1"/>
                </a:solidFill>
              </a:rPr>
              <a:t>Please ensure uniforms have name labels</a:t>
            </a:r>
            <a:br>
              <a:rPr lang="en-GB" sz="2667" dirty="0">
                <a:solidFill>
                  <a:schemeClr val="dk1"/>
                </a:solidFill>
              </a:rPr>
            </a:br>
            <a:br>
              <a:rPr lang="en-GB" sz="7200" dirty="0">
                <a:solidFill>
                  <a:schemeClr val="dk1"/>
                </a:solidFill>
              </a:rPr>
            </a:br>
            <a:endParaRPr dirty="0"/>
          </a:p>
        </p:txBody>
      </p:sp>
      <p:pic>
        <p:nvPicPr>
          <p:cNvPr id="6" name="Picture 5">
            <a:extLst>
              <a:ext uri="{FF2B5EF4-FFF2-40B4-BE49-F238E27FC236}">
                <a16:creationId xmlns:a16="http://schemas.microsoft.com/office/drawing/2014/main" id="{20FFC7D1-3CFC-AFF4-703F-B17DE7C21B85}"/>
              </a:ext>
            </a:extLst>
          </p:cNvPr>
          <p:cNvPicPr>
            <a:picLocks noChangeAspect="1"/>
          </p:cNvPicPr>
          <p:nvPr/>
        </p:nvPicPr>
        <p:blipFill>
          <a:blip r:embed="rId4"/>
          <a:stretch>
            <a:fillRect/>
          </a:stretch>
        </p:blipFill>
        <p:spPr>
          <a:xfrm>
            <a:off x="1471386" y="3651086"/>
            <a:ext cx="2328452" cy="2214147"/>
          </a:xfrm>
          <a:prstGeom prst="rect">
            <a:avLst/>
          </a:prstGeom>
        </p:spPr>
      </p:pic>
      <p:pic>
        <p:nvPicPr>
          <p:cNvPr id="8" name="Picture 7">
            <a:extLst>
              <a:ext uri="{FF2B5EF4-FFF2-40B4-BE49-F238E27FC236}">
                <a16:creationId xmlns:a16="http://schemas.microsoft.com/office/drawing/2014/main" id="{62DF57C1-918A-57AE-8695-898F28A7D230}"/>
              </a:ext>
            </a:extLst>
          </p:cNvPr>
          <p:cNvPicPr>
            <a:picLocks noChangeAspect="1"/>
          </p:cNvPicPr>
          <p:nvPr/>
        </p:nvPicPr>
        <p:blipFill>
          <a:blip r:embed="rId5"/>
          <a:stretch>
            <a:fillRect/>
          </a:stretch>
        </p:blipFill>
        <p:spPr>
          <a:xfrm>
            <a:off x="4594358" y="3607886"/>
            <a:ext cx="2350027" cy="2376235"/>
          </a:xfrm>
          <a:prstGeom prst="rect">
            <a:avLst/>
          </a:prstGeom>
        </p:spPr>
      </p:pic>
      <p:pic>
        <p:nvPicPr>
          <p:cNvPr id="3" name="Picture 2">
            <a:extLst>
              <a:ext uri="{FF2B5EF4-FFF2-40B4-BE49-F238E27FC236}">
                <a16:creationId xmlns:a16="http://schemas.microsoft.com/office/drawing/2014/main" id="{378DF5F4-122B-8FB4-F446-4266747F0E57}"/>
              </a:ext>
            </a:extLst>
          </p:cNvPr>
          <p:cNvPicPr>
            <a:picLocks noChangeAspect="1"/>
          </p:cNvPicPr>
          <p:nvPr/>
        </p:nvPicPr>
        <p:blipFill>
          <a:blip r:embed="rId6"/>
          <a:stretch>
            <a:fillRect/>
          </a:stretch>
        </p:blipFill>
        <p:spPr>
          <a:xfrm>
            <a:off x="7184065" y="3252273"/>
            <a:ext cx="3593242" cy="2731848"/>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pic>
        <p:nvPicPr>
          <p:cNvPr id="92" name="Pastel watercolour classroom background" descr="Soft pastel watercolour classroom border with a clear cream centre for readable slide content."/>
          <p:cNvPicPr>
            <a:picLocks noChangeAspect="1"/>
          </p:cNvPicPr>
          <p:nvPr/>
        </p:nvPicPr>
        <p:blipFill>
          <a:blip r:embed="rId3"/>
          <a:srcRect/>
          <a:stretch>
            <a:fillRect/>
          </a:stretch>
        </p:blipFill>
        <p:spPr>
          <a:xfrm>
            <a:off x="0" y="0"/>
            <a:ext cx="12192000" cy="6858000"/>
          </a:xfrm>
          <a:prstGeom prst="rect">
            <a:avLst/>
          </a:prstGeom>
        </p:spPr>
      </p:pic>
      <p:sp>
        <p:nvSpPr>
          <p:cNvPr id="91" name="Google Shape;91;p18"/>
          <p:cNvSpPr txBox="1">
            <a:spLocks noGrp="1"/>
          </p:cNvSpPr>
          <p:nvPr>
            <p:ph type="ctrTitle"/>
          </p:nvPr>
        </p:nvSpPr>
        <p:spPr>
          <a:xfrm>
            <a:off x="-1563473" y="1786972"/>
            <a:ext cx="11360800" cy="3183600"/>
          </a:xfrm>
          <a:prstGeom prst="rect">
            <a:avLst/>
          </a:prstGeom>
        </p:spPr>
        <p:txBody>
          <a:bodyPr spcFirstLastPara="1" wrap="square" lIns="91425" tIns="91425" rIns="91425" bIns="91425" anchor="b" anchorCtr="0">
            <a:normAutofit fontScale="90000"/>
          </a:bodyPr>
          <a:lstStyle/>
          <a:p>
            <a:r>
              <a:rPr lang="en" dirty="0"/>
              <a:t>Homework</a:t>
            </a:r>
          </a:p>
          <a:p>
            <a:br>
              <a:rPr lang="en" sz="3100" dirty="0"/>
            </a:br>
            <a:r>
              <a:rPr lang="en" sz="3100" dirty="0"/>
              <a:t>Daily reading</a:t>
            </a:r>
            <a:br>
              <a:rPr lang="en" sz="3100" dirty="0"/>
            </a:br>
            <a:r>
              <a:rPr lang="en" sz="3100" dirty="0"/>
              <a:t>Daily arithmetic</a:t>
            </a:r>
            <a:br>
              <a:rPr lang="en" sz="3100" dirty="0"/>
            </a:br>
            <a:r>
              <a:rPr lang="en" sz="3100" dirty="0"/>
              <a:t>Sumdog activities </a:t>
            </a:r>
            <a:br>
              <a:rPr lang="en" sz="3100" dirty="0"/>
            </a:br>
            <a:br>
              <a:rPr lang="en-US" sz="7300" dirty="0"/>
            </a:br>
            <a:br>
              <a:rPr lang="en-US" sz="7300" dirty="0"/>
            </a:br>
            <a:endParaRPr lang="en" sz="3100" dirty="0"/>
          </a:p>
        </p:txBody>
      </p:sp>
      <p:sp>
        <p:nvSpPr>
          <p:cNvPr id="3" name="TextBox 2">
            <a:extLst>
              <a:ext uri="{FF2B5EF4-FFF2-40B4-BE49-F238E27FC236}">
                <a16:creationId xmlns:a16="http://schemas.microsoft.com/office/drawing/2014/main" id="{90338BF7-19CD-F73D-682C-0B159D697E58}"/>
              </a:ext>
            </a:extLst>
          </p:cNvPr>
          <p:cNvSpPr txBox="1"/>
          <p:nvPr/>
        </p:nvSpPr>
        <p:spPr>
          <a:xfrm>
            <a:off x="626215" y="3631744"/>
            <a:ext cx="11773585" cy="2677656"/>
          </a:xfrm>
          <a:prstGeom prst="rect">
            <a:avLst/>
          </a:prstGeom>
          <a:noFill/>
        </p:spPr>
        <p:txBody>
          <a:bodyPr wrap="square" lIns="91440" tIns="45720" rIns="91440" bIns="45720" rtlCol="0" anchor="t">
            <a:spAutoFit/>
          </a:bodyPr>
          <a:lstStyle/>
          <a:p>
            <a:r>
              <a:rPr lang="en-GB" sz="2800" dirty="0"/>
              <a:t>Home Thursday </a:t>
            </a:r>
            <a:r>
              <a:rPr lang="en-GB" sz="2800" dirty="0">
                <a:sym typeface="Wingdings" panose="05000000000000000000" pitchFamily="2" charset="2"/>
              </a:rPr>
              <a:t> </a:t>
            </a:r>
            <a:r>
              <a:rPr lang="en-GB" sz="2800" dirty="0"/>
              <a:t>Back in on Tuesday        </a:t>
            </a:r>
          </a:p>
          <a:p>
            <a:endParaRPr lang="en-GB" sz="2800" dirty="0"/>
          </a:p>
          <a:p>
            <a:r>
              <a:rPr lang="en-GB" sz="2800" dirty="0"/>
              <a:t> Spellings will be taught, practised and then applied and assessed through dictation</a:t>
            </a:r>
          </a:p>
          <a:p>
            <a:endParaRPr lang="en-GB" sz="2800" dirty="0"/>
          </a:p>
          <a:p>
            <a:r>
              <a:rPr lang="en-GB" sz="2800" dirty="0"/>
              <a:t>Please see school website for curriculum information</a:t>
            </a:r>
          </a:p>
        </p:txBody>
      </p:sp>
      <p:pic>
        <p:nvPicPr>
          <p:cNvPr id="5" name="Picture 4">
            <a:extLst>
              <a:ext uri="{FF2B5EF4-FFF2-40B4-BE49-F238E27FC236}">
                <a16:creationId xmlns:a16="http://schemas.microsoft.com/office/drawing/2014/main" id="{6F3F4477-449D-6E28-89C6-0AF07C54AC1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7924970" y="417720"/>
            <a:ext cx="3744715" cy="2808536"/>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astel watercolour classroom background" descr="Soft pastel watercolour classroom border with a clear cream centre for readable slide content."/>
          <p:cNvPicPr>
            <a:picLocks noChangeAspect="1"/>
          </p:cNvPicPr>
          <p:nvPr/>
        </p:nvPicPr>
        <p:blipFill>
          <a:blip r:embed="rId3"/>
          <a:srcRect/>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915A3996-1529-4498-BD03-CEC6DA6E98B4}"/>
              </a:ext>
            </a:extLst>
          </p:cNvPr>
          <p:cNvSpPr txBox="1"/>
          <p:nvPr/>
        </p:nvSpPr>
        <p:spPr>
          <a:xfrm>
            <a:off x="1245781" y="180877"/>
            <a:ext cx="10005237" cy="5632311"/>
          </a:xfrm>
          <a:prstGeom prst="rect">
            <a:avLst/>
          </a:prstGeom>
          <a:noFill/>
        </p:spPr>
        <p:txBody>
          <a:bodyPr wrap="square" lIns="91440" tIns="45720" rIns="91440" bIns="45720" rtlCol="0" anchor="t">
            <a:spAutoFit/>
          </a:bodyPr>
          <a:lstStyle/>
          <a:p>
            <a:r>
              <a:rPr lang="en-GB" sz="3600" b="1" u="sng" dirty="0"/>
              <a:t>Key notes:</a:t>
            </a:r>
          </a:p>
          <a:p>
            <a:endParaRPr lang="en-GB" sz="3600" dirty="0"/>
          </a:p>
          <a:p>
            <a:pPr marL="457200" indent="-457200">
              <a:buFont typeface="Arial" panose="020B0604020202020204" pitchFamily="34" charset="0"/>
              <a:buChar char="•"/>
            </a:pPr>
            <a:r>
              <a:rPr lang="en-GB" sz="3600" dirty="0"/>
              <a:t>PE Wednesdays and Friday. Autumn PE topics are Netball (PE Coach) and Dance (Miss Clark)</a:t>
            </a:r>
          </a:p>
          <a:p>
            <a:pPr marL="457200" indent="-457200">
              <a:buFont typeface="Arial" panose="020B0604020202020204" pitchFamily="34" charset="0"/>
              <a:buChar char="•"/>
            </a:pPr>
            <a:endParaRPr lang="en-GB" sz="3600" dirty="0"/>
          </a:p>
          <a:p>
            <a:pPr marL="457200" indent="-457200">
              <a:buFont typeface="Arial" panose="020B0604020202020204" pitchFamily="34" charset="0"/>
              <a:buChar char="•"/>
            </a:pPr>
            <a:r>
              <a:rPr lang="en-GB" sz="3600" dirty="0"/>
              <a:t>Music – Mrs </a:t>
            </a:r>
            <a:r>
              <a:rPr lang="en-GB" sz="3600" dirty="0" err="1"/>
              <a:t>Papacosta</a:t>
            </a:r>
            <a:r>
              <a:rPr lang="en-GB" sz="3600" dirty="0"/>
              <a:t> </a:t>
            </a:r>
          </a:p>
          <a:p>
            <a:pPr marL="457200" indent="-457200">
              <a:buFont typeface="Arial" panose="020B0604020202020204" pitchFamily="34" charset="0"/>
              <a:buChar char="•"/>
            </a:pPr>
            <a:endParaRPr lang="en-GB" sz="3600" dirty="0"/>
          </a:p>
          <a:p>
            <a:pPr marL="457200" indent="-457200">
              <a:buFont typeface="Arial" panose="020B0604020202020204" pitchFamily="34" charset="0"/>
              <a:buChar char="•"/>
            </a:pPr>
            <a:r>
              <a:rPr lang="en-GB" sz="3600" dirty="0"/>
              <a:t>Science – Mrs Sharma &amp; Miss Clark</a:t>
            </a:r>
          </a:p>
          <a:p>
            <a:pPr marL="457200" indent="-457200">
              <a:buFont typeface="Arial" panose="020B0604020202020204" pitchFamily="34" charset="0"/>
              <a:buChar char="•"/>
            </a:pPr>
            <a:endParaRPr lang="en-GB" sz="3600" b="1" dirty="0">
              <a:ea typeface="Calibri" panose="020F0502020204030204"/>
              <a:cs typeface="Calibri" panose="020F0502020204030204"/>
            </a:endParaRPr>
          </a:p>
          <a:p>
            <a:pPr marL="457200" indent="-457200">
              <a:buFont typeface="Arial" panose="020B0604020202020204" pitchFamily="34" charset="0"/>
              <a:buChar char="•"/>
            </a:pPr>
            <a:r>
              <a:rPr lang="en-GB" sz="3600" b="1" dirty="0">
                <a:ea typeface="Calibri" panose="020F0502020204030204"/>
                <a:cs typeface="Calibri" panose="020F0502020204030204"/>
              </a:rPr>
              <a:t>Forest school </a:t>
            </a:r>
            <a:r>
              <a:rPr lang="en-GB" sz="3600" dirty="0">
                <a:ea typeface="Calibri" panose="020F0502020204030204"/>
                <a:cs typeface="Calibri" panose="020F0502020204030204"/>
              </a:rPr>
              <a:t>will be in the Spring term</a:t>
            </a:r>
          </a:p>
        </p:txBody>
      </p:sp>
      <p:sp>
        <p:nvSpPr>
          <p:cNvPr id="2" name="AutoShape 2" descr="Nemo | Kids Wellington Boots | Wellies | Welly Boots for Children | Moshulu">
            <a:extLst>
              <a:ext uri="{FF2B5EF4-FFF2-40B4-BE49-F238E27FC236}">
                <a16:creationId xmlns:a16="http://schemas.microsoft.com/office/drawing/2014/main" id="{BF996BEC-F633-4C46-A548-467354442B9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8491326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pic>
        <p:nvPicPr>
          <p:cNvPr id="126" name="Pastel watercolour classroom background" descr="Soft pastel watercolour classroom border with a clear cream centre for readable slide content."/>
          <p:cNvPicPr>
            <a:picLocks noChangeAspect="1"/>
          </p:cNvPicPr>
          <p:nvPr/>
        </p:nvPicPr>
        <p:blipFill>
          <a:blip r:embed="rId3"/>
          <a:srcRect/>
          <a:stretch>
            <a:fillRect/>
          </a:stretch>
        </p:blipFill>
        <p:spPr>
          <a:xfrm>
            <a:off x="0" y="0"/>
            <a:ext cx="12192000" cy="6858000"/>
          </a:xfrm>
          <a:prstGeom prst="rect">
            <a:avLst/>
          </a:prstGeom>
        </p:spPr>
      </p:pic>
      <p:sp>
        <p:nvSpPr>
          <p:cNvPr id="123" name="Google Shape;123;p23"/>
          <p:cNvSpPr txBox="1">
            <a:spLocks noGrp="1"/>
          </p:cNvSpPr>
          <p:nvPr>
            <p:ph type="ctrTitle"/>
          </p:nvPr>
        </p:nvSpPr>
        <p:spPr>
          <a:xfrm>
            <a:off x="3070511" y="2737532"/>
            <a:ext cx="7992130" cy="2577591"/>
          </a:xfrm>
          <a:prstGeom prst="rect">
            <a:avLst/>
          </a:prstGeom>
        </p:spPr>
        <p:txBody>
          <a:bodyPr spcFirstLastPara="1" vert="horz" wrap="square" lIns="121900" tIns="121900" rIns="121900" bIns="121900" rtlCol="0" anchor="b" anchorCtr="0">
            <a:noAutofit/>
          </a:bodyPr>
          <a:lstStyle/>
          <a:p>
            <a:pPr algn="l">
              <a:spcBef>
                <a:spcPts val="1333"/>
              </a:spcBef>
              <a:buClr>
                <a:schemeClr val="dk1"/>
              </a:buClr>
              <a:buSzPct val="70967"/>
            </a:pPr>
            <a:r>
              <a:rPr lang="en" sz="2400" dirty="0">
                <a:latin typeface="Comic Sans MS" panose="030F0702030302020204" pitchFamily="66" charset="0"/>
              </a:rPr>
              <a:t>Please ensure your child is on the playground ready to enter the classroom at </a:t>
            </a:r>
            <a:r>
              <a:rPr lang="en" sz="2400" b="1" dirty="0">
                <a:latin typeface="Comic Sans MS" panose="030F0702030302020204" pitchFamily="66" charset="0"/>
              </a:rPr>
              <a:t>8:50am. </a:t>
            </a:r>
            <a:r>
              <a:rPr lang="en" sz="2400" dirty="0">
                <a:latin typeface="Comic Sans MS" panose="030F0702030302020204" pitchFamily="66" charset="0"/>
              </a:rPr>
              <a:t>The school day finishes at </a:t>
            </a:r>
            <a:r>
              <a:rPr lang="en" sz="2400" b="1" dirty="0">
                <a:latin typeface="Comic Sans MS" panose="030F0702030302020204" pitchFamily="66" charset="0"/>
              </a:rPr>
              <a:t>3.30pm.</a:t>
            </a:r>
            <a:br>
              <a:rPr lang="en" sz="2400" b="1" dirty="0">
                <a:latin typeface="Comic Sans MS" panose="030F0702030302020204" pitchFamily="66" charset="0"/>
              </a:rPr>
            </a:br>
            <a:endParaRPr sz="2400" b="1" dirty="0">
              <a:latin typeface="Comic Sans MS" panose="030F0702030302020204" pitchFamily="66" charset="0"/>
            </a:endParaRPr>
          </a:p>
          <a:p>
            <a:pPr algn="l">
              <a:spcBef>
                <a:spcPts val="1333"/>
              </a:spcBef>
              <a:buClr>
                <a:schemeClr val="dk1"/>
              </a:buClr>
              <a:buSzPct val="70967"/>
            </a:pPr>
            <a:r>
              <a:rPr lang="en" sz="2400" dirty="0">
                <a:latin typeface="Comic Sans MS" panose="030F0702030302020204" pitchFamily="66" charset="0"/>
              </a:rPr>
              <a:t>•If your child comes to breakfast club, this starts from </a:t>
            </a:r>
            <a:r>
              <a:rPr lang="en" sz="2400" b="1" dirty="0">
                <a:latin typeface="Comic Sans MS" panose="030F0702030302020204" pitchFamily="66" charset="0"/>
              </a:rPr>
              <a:t>8am</a:t>
            </a:r>
            <a:r>
              <a:rPr lang="en" sz="2400" dirty="0">
                <a:latin typeface="Comic Sans MS" panose="030F0702030302020204" pitchFamily="66" charset="0"/>
              </a:rPr>
              <a:t> onwards.</a:t>
            </a:r>
            <a:br>
              <a:rPr lang="en" sz="2400" dirty="0">
                <a:latin typeface="Comic Sans MS" panose="030F0702030302020204" pitchFamily="66" charset="0"/>
              </a:rPr>
            </a:br>
            <a:endParaRPr sz="2400" dirty="0">
              <a:latin typeface="Comic Sans MS" panose="030F0702030302020204" pitchFamily="66" charset="0"/>
            </a:endParaRPr>
          </a:p>
          <a:p>
            <a:pPr algn="l">
              <a:spcBef>
                <a:spcPts val="1333"/>
              </a:spcBef>
            </a:pPr>
            <a:r>
              <a:rPr lang="en" sz="2400" dirty="0">
                <a:latin typeface="Comic Sans MS" panose="030F0702030302020204" pitchFamily="66" charset="0"/>
              </a:rPr>
              <a:t>•If you are picking up your child during the school day, e.g for a medical appointment, please ensure that you </a:t>
            </a:r>
            <a:r>
              <a:rPr lang="en" sz="2400" b="1" dirty="0">
                <a:latin typeface="Comic Sans MS" panose="030F0702030302020204" pitchFamily="66" charset="0"/>
              </a:rPr>
              <a:t>let the office know </a:t>
            </a:r>
            <a:r>
              <a:rPr lang="en" sz="2400" dirty="0">
                <a:latin typeface="Comic Sans MS" panose="030F0702030302020204" pitchFamily="66" charset="0"/>
              </a:rPr>
              <a:t>and they will pass the message on.</a:t>
            </a:r>
            <a:endParaRPr sz="2400" dirty="0">
              <a:latin typeface="Comic Sans MS" panose="030F0702030302020204" pitchFamily="66" charset="0"/>
            </a:endParaRPr>
          </a:p>
        </p:txBody>
      </p:sp>
      <p:sp>
        <p:nvSpPr>
          <p:cNvPr id="125" name="Google Shape;125;p23"/>
          <p:cNvSpPr txBox="1"/>
          <p:nvPr/>
        </p:nvSpPr>
        <p:spPr>
          <a:xfrm>
            <a:off x="3070511" y="149671"/>
            <a:ext cx="8090800" cy="800179"/>
          </a:xfrm>
          <a:prstGeom prst="rect">
            <a:avLst/>
          </a:prstGeom>
          <a:noFill/>
          <a:ln>
            <a:noFill/>
          </a:ln>
        </p:spPr>
        <p:txBody>
          <a:bodyPr spcFirstLastPara="1" wrap="square" lIns="121900" tIns="121900" rIns="121900" bIns="121900" anchor="t" anchorCtr="0">
            <a:spAutoFit/>
          </a:bodyPr>
          <a:lstStyle/>
          <a:p>
            <a:pPr algn="ctr"/>
            <a:r>
              <a:rPr lang="en" sz="3600" b="1" u="sng" dirty="0"/>
              <a:t>Drop offs and pickups</a:t>
            </a:r>
            <a:endParaRPr sz="3600" b="1" u="sng" dirty="0"/>
          </a:p>
        </p:txBody>
      </p:sp>
      <p:pic>
        <p:nvPicPr>
          <p:cNvPr id="2" name="Picture 1">
            <a:extLst>
              <a:ext uri="{FF2B5EF4-FFF2-40B4-BE49-F238E27FC236}">
                <a16:creationId xmlns:a16="http://schemas.microsoft.com/office/drawing/2014/main" id="{E3F413D5-C2BD-4022-8832-7927F013BC7D}"/>
              </a:ext>
            </a:extLst>
          </p:cNvPr>
          <p:cNvPicPr>
            <a:picLocks noChangeAspect="1"/>
          </p:cNvPicPr>
          <p:nvPr/>
        </p:nvPicPr>
        <p:blipFill rotWithShape="1">
          <a:blip r:embed="rId4"/>
          <a:srcRect t="19355" b="16989"/>
          <a:stretch/>
        </p:blipFill>
        <p:spPr>
          <a:xfrm>
            <a:off x="169387" y="262115"/>
            <a:ext cx="2731737" cy="2253133"/>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pic>
        <p:nvPicPr>
          <p:cNvPr id="86" name="Pastel watercolour classroom background" descr="Soft pastel watercolour classroom border with a clear cream centre for readable slide content."/>
          <p:cNvPicPr>
            <a:picLocks noChangeAspect="1"/>
          </p:cNvPicPr>
          <p:nvPr/>
        </p:nvPicPr>
        <p:blipFill>
          <a:blip r:embed="rId3"/>
          <a:srcRect/>
          <a:stretch>
            <a:fillRect/>
          </a:stretch>
        </p:blipFill>
        <p:spPr>
          <a:xfrm>
            <a:off x="0" y="0"/>
            <a:ext cx="12192000" cy="6858000"/>
          </a:xfrm>
          <a:prstGeom prst="rect">
            <a:avLst/>
          </a:prstGeom>
        </p:spPr>
      </p:pic>
      <p:sp>
        <p:nvSpPr>
          <p:cNvPr id="85" name="Google Shape;85;p17"/>
          <p:cNvSpPr txBox="1">
            <a:spLocks noGrp="1"/>
          </p:cNvSpPr>
          <p:nvPr>
            <p:ph type="ctrTitle"/>
          </p:nvPr>
        </p:nvSpPr>
        <p:spPr>
          <a:xfrm>
            <a:off x="415600" y="1286681"/>
            <a:ext cx="11360800" cy="33880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dirty="0"/>
              <a:t>Supporting your child</a:t>
            </a:r>
            <a:endParaRPr dirty="0"/>
          </a:p>
          <a:p>
            <a:pPr marL="0" lvl="0" indent="0" algn="ctr" rtl="0">
              <a:spcBef>
                <a:spcPts val="0"/>
              </a:spcBef>
              <a:spcAft>
                <a:spcPts val="0"/>
              </a:spcAft>
              <a:buNone/>
            </a:pPr>
            <a:r>
              <a:rPr lang="en" sz="3000" dirty="0"/>
              <a:t>Reading daily (at least 5 times a week) </a:t>
            </a:r>
            <a:endParaRPr sz="3000" dirty="0"/>
          </a:p>
          <a:p>
            <a:pPr marL="0" lvl="0" indent="0" algn="ctr" rtl="0">
              <a:spcBef>
                <a:spcPts val="0"/>
              </a:spcBef>
              <a:spcAft>
                <a:spcPts val="0"/>
              </a:spcAft>
              <a:buNone/>
            </a:pPr>
            <a:r>
              <a:rPr lang="en" sz="3000" dirty="0"/>
              <a:t>Modelling Reading</a:t>
            </a:r>
            <a:endParaRPr sz="3000" dirty="0"/>
          </a:p>
          <a:p>
            <a:pPr marL="0" lvl="0" indent="0" algn="ctr" rtl="0">
              <a:spcBef>
                <a:spcPts val="0"/>
              </a:spcBef>
              <a:spcAft>
                <a:spcPts val="0"/>
              </a:spcAft>
              <a:buNone/>
            </a:pPr>
            <a:r>
              <a:rPr lang="en" sz="3000" dirty="0"/>
              <a:t>Discussing what your child has been reading</a:t>
            </a:r>
            <a:endParaRPr sz="3000" dirty="0"/>
          </a:p>
          <a:p>
            <a:pPr marL="0" lvl="0" indent="0" algn="ctr" rtl="0">
              <a:spcBef>
                <a:spcPts val="0"/>
              </a:spcBef>
              <a:spcAft>
                <a:spcPts val="0"/>
              </a:spcAft>
              <a:buNone/>
            </a:pPr>
            <a:r>
              <a:rPr lang="en" sz="3000" dirty="0"/>
              <a:t>Ask your child to summarise</a:t>
            </a:r>
            <a:endParaRPr sz="3000" dirty="0"/>
          </a:p>
          <a:p>
            <a:pPr marL="0" lvl="0" indent="0" algn="ctr" rtl="0">
              <a:spcBef>
                <a:spcPts val="0"/>
              </a:spcBef>
              <a:spcAft>
                <a:spcPts val="0"/>
              </a:spcAft>
              <a:buNone/>
            </a:pPr>
            <a:r>
              <a:rPr lang="en-GB" sz="3000" dirty="0"/>
              <a:t>Discuss new </a:t>
            </a:r>
            <a:r>
              <a:rPr lang="en" sz="3000" dirty="0"/>
              <a:t>Vocabulary </a:t>
            </a:r>
            <a:r>
              <a:rPr lang="en-GB" sz="3000" dirty="0"/>
              <a:t>and meanings</a:t>
            </a:r>
            <a:br>
              <a:rPr lang="en" sz="3000" dirty="0"/>
            </a:br>
            <a:r>
              <a:rPr lang="en" sz="3000" dirty="0"/>
              <a:t>Read to your child </a:t>
            </a:r>
            <a:r>
              <a:rPr lang="en-GB" sz="3000" dirty="0"/>
              <a:t>as well as listening to them read</a:t>
            </a:r>
            <a:endParaRPr sz="3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astel watercolour classroom background" descr="Soft pastel watercolour classroom border with a clear cream centre for readable slide content."/>
          <p:cNvPicPr>
            <a:picLocks noChangeAspect="1"/>
          </p:cNvPicPr>
          <p:nvPr/>
        </p:nvPicPr>
        <p:blipFill>
          <a:blip r:embed="rId3"/>
          <a:srcRect/>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2F03898-6D0E-4836-8F3F-A693725F9520}"/>
              </a:ext>
            </a:extLst>
          </p:cNvPr>
          <p:cNvSpPr>
            <a:spLocks noGrp="1"/>
          </p:cNvSpPr>
          <p:nvPr>
            <p:ph type="title"/>
          </p:nvPr>
        </p:nvSpPr>
        <p:spPr>
          <a:xfrm>
            <a:off x="0" y="0"/>
            <a:ext cx="10515600" cy="1325563"/>
          </a:xfrm>
        </p:spPr>
        <p:txBody>
          <a:bodyPr/>
          <a:lstStyle/>
          <a:p>
            <a:r>
              <a:rPr lang="en-GB"/>
              <a:t>Reading at home </a:t>
            </a:r>
          </a:p>
        </p:txBody>
      </p:sp>
      <p:sp>
        <p:nvSpPr>
          <p:cNvPr id="3" name="Content Placeholder 2">
            <a:extLst>
              <a:ext uri="{FF2B5EF4-FFF2-40B4-BE49-F238E27FC236}">
                <a16:creationId xmlns:a16="http://schemas.microsoft.com/office/drawing/2014/main" id="{D8EF75ED-C465-4372-9B5B-E70A80F7D323}"/>
              </a:ext>
            </a:extLst>
          </p:cNvPr>
          <p:cNvSpPr>
            <a:spLocks noGrp="1"/>
          </p:cNvSpPr>
          <p:nvPr>
            <p:ph idx="1"/>
          </p:nvPr>
        </p:nvSpPr>
        <p:spPr>
          <a:xfrm>
            <a:off x="1676400" y="970904"/>
            <a:ext cx="10825976" cy="4261126"/>
          </a:xfrm>
        </p:spPr>
        <p:txBody>
          <a:bodyPr>
            <a:normAutofit fontScale="77500" lnSpcReduction="20000"/>
          </a:bodyPr>
          <a:lstStyle/>
          <a:p>
            <a:pPr marL="0" indent="0">
              <a:buSzPct val="65000"/>
              <a:buNone/>
              <a:defRPr/>
            </a:pPr>
            <a:endParaRPr lang="en-GB" dirty="0">
              <a:cs typeface="Arial" pitchFamily="34" charset="0"/>
            </a:endParaRPr>
          </a:p>
          <a:p>
            <a:pPr>
              <a:buSzPct val="65000"/>
              <a:buNone/>
              <a:defRPr/>
            </a:pPr>
            <a:r>
              <a:rPr lang="en-GB" b="1" u="sng" dirty="0">
                <a:cs typeface="Arial" pitchFamily="34" charset="0"/>
              </a:rPr>
              <a:t>What if my child struggles with a book?</a:t>
            </a:r>
          </a:p>
          <a:p>
            <a:pPr>
              <a:buFont typeface="Wingdings" pitchFamily="2" charset="2"/>
              <a:buChar char="v"/>
              <a:defRPr/>
            </a:pPr>
            <a:r>
              <a:rPr lang="en-GB" dirty="0">
                <a:cs typeface="Arial" pitchFamily="34" charset="0"/>
              </a:rPr>
              <a:t>Allow time for your child to self-correct</a:t>
            </a:r>
          </a:p>
          <a:p>
            <a:pPr>
              <a:buFont typeface="Wingdings" pitchFamily="2" charset="2"/>
              <a:buChar char="v"/>
              <a:defRPr/>
            </a:pPr>
            <a:r>
              <a:rPr lang="en-GB" dirty="0">
                <a:cs typeface="Arial" pitchFamily="34" charset="0"/>
              </a:rPr>
              <a:t>Re-read pages to develop fluency, expression and </a:t>
            </a:r>
          </a:p>
          <a:p>
            <a:pPr marL="0" indent="0">
              <a:buNone/>
              <a:defRPr/>
            </a:pPr>
            <a:r>
              <a:rPr lang="en-GB" dirty="0">
                <a:cs typeface="Arial" pitchFamily="34" charset="0"/>
              </a:rPr>
              <a:t>comprehension</a:t>
            </a:r>
          </a:p>
          <a:p>
            <a:pPr>
              <a:buSzPct val="65000"/>
              <a:buNone/>
              <a:defRPr/>
            </a:pPr>
            <a:endParaRPr lang="en-GB" dirty="0">
              <a:cs typeface="Arial" pitchFamily="34" charset="0"/>
            </a:endParaRPr>
          </a:p>
          <a:p>
            <a:pPr>
              <a:buSzPct val="65000"/>
              <a:buNone/>
              <a:defRPr/>
            </a:pPr>
            <a:r>
              <a:rPr lang="en-GB" b="1" u="sng" dirty="0">
                <a:cs typeface="Arial" pitchFamily="34" charset="0"/>
              </a:rPr>
              <a:t>My child finds their book easy. What should I do to challenge them?</a:t>
            </a:r>
          </a:p>
          <a:p>
            <a:pPr>
              <a:buFont typeface="Wingdings" pitchFamily="2" charset="2"/>
              <a:buChar char="v"/>
              <a:defRPr/>
            </a:pPr>
            <a:r>
              <a:rPr lang="en-GB" dirty="0">
                <a:cs typeface="Arial" pitchFamily="34" charset="0"/>
              </a:rPr>
              <a:t>Discuss the pictures, characters and plot</a:t>
            </a:r>
          </a:p>
          <a:p>
            <a:pPr>
              <a:buFont typeface="Wingdings" pitchFamily="2" charset="2"/>
              <a:buChar char="v"/>
              <a:defRPr/>
            </a:pPr>
            <a:r>
              <a:rPr lang="en-GB" dirty="0">
                <a:cs typeface="Arial" pitchFamily="34" charset="0"/>
              </a:rPr>
              <a:t>Focus on asking questions to allow the children to think beyond the story, linking to their own experiences </a:t>
            </a:r>
          </a:p>
          <a:p>
            <a:pPr>
              <a:buFont typeface="Wingdings" pitchFamily="2" charset="2"/>
              <a:buChar char="v"/>
              <a:defRPr/>
            </a:pPr>
            <a:r>
              <a:rPr lang="en-GB" dirty="0">
                <a:cs typeface="Arial" pitchFamily="34" charset="0"/>
              </a:rPr>
              <a:t>Remember children should be reading the book at 90% fluency</a:t>
            </a:r>
          </a:p>
          <a:p>
            <a:pPr>
              <a:buFont typeface="Wingdings" pitchFamily="2" charset="2"/>
              <a:buChar char="v"/>
              <a:defRPr/>
            </a:pPr>
            <a:r>
              <a:rPr lang="en-GB" dirty="0">
                <a:cs typeface="Arial" pitchFamily="34" charset="0"/>
              </a:rPr>
              <a:t>Encourage expression for characters </a:t>
            </a:r>
          </a:p>
          <a:p>
            <a:pPr>
              <a:buFont typeface="Wingdings" pitchFamily="2" charset="2"/>
              <a:buChar char="v"/>
              <a:defRPr/>
            </a:pPr>
            <a:endParaRPr lang="en-GB" dirty="0">
              <a:cs typeface="Arial" pitchFamily="34" charset="0"/>
            </a:endParaRPr>
          </a:p>
          <a:p>
            <a:pPr>
              <a:buFont typeface="Wingdings" pitchFamily="2" charset="2"/>
              <a:buChar char="v"/>
              <a:defRPr/>
            </a:pPr>
            <a:endParaRPr lang="en-GB" dirty="0">
              <a:cs typeface="Arial" pitchFamily="34" charset="0"/>
            </a:endParaRPr>
          </a:p>
          <a:p>
            <a:pPr marL="0" indent="0">
              <a:buNone/>
            </a:pPr>
            <a:endParaRPr lang="en-GB" dirty="0"/>
          </a:p>
        </p:txBody>
      </p:sp>
      <p:pic>
        <p:nvPicPr>
          <p:cNvPr id="5" name="Picture 4">
            <a:extLst>
              <a:ext uri="{FF2B5EF4-FFF2-40B4-BE49-F238E27FC236}">
                <a16:creationId xmlns:a16="http://schemas.microsoft.com/office/drawing/2014/main" id="{CDB82822-CBB9-432B-A1A3-38CD3EEE9697}"/>
              </a:ext>
            </a:extLst>
          </p:cNvPr>
          <p:cNvPicPr>
            <a:picLocks noChangeAspect="1"/>
          </p:cNvPicPr>
          <p:nvPr/>
        </p:nvPicPr>
        <p:blipFill>
          <a:blip r:embed="rId4"/>
          <a:stretch>
            <a:fillRect/>
          </a:stretch>
        </p:blipFill>
        <p:spPr>
          <a:xfrm>
            <a:off x="8755227" y="316377"/>
            <a:ext cx="2869722" cy="2018371"/>
          </a:xfrm>
          <a:prstGeom prst="rect">
            <a:avLst/>
          </a:prstGeom>
        </p:spPr>
      </p:pic>
    </p:spTree>
    <p:extLst>
      <p:ext uri="{BB962C8B-B14F-4D97-AF65-F5344CB8AC3E}">
        <p14:creationId xmlns:p14="http://schemas.microsoft.com/office/powerpoint/2010/main" val="15675142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astel watercolour classroom background" descr="Soft pastel watercolour classroom border with a clear cream centre for readable slide content."/>
          <p:cNvPicPr>
            <a:picLocks noChangeAspect="1"/>
          </p:cNvPicPr>
          <p:nvPr/>
        </p:nvPicPr>
        <p:blipFill>
          <a:blip r:embed="rId2"/>
          <a:srcRect/>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17BA5FC-5D00-2014-FD3B-29C87FE468EE}"/>
              </a:ext>
            </a:extLst>
          </p:cNvPr>
          <p:cNvSpPr>
            <a:spLocks noGrp="1"/>
          </p:cNvSpPr>
          <p:nvPr>
            <p:ph type="title"/>
          </p:nvPr>
        </p:nvSpPr>
        <p:spPr>
          <a:xfrm>
            <a:off x="415600" y="593367"/>
            <a:ext cx="11360800" cy="763600"/>
          </a:xfrm>
        </p:spPr>
        <p:txBody>
          <a:bodyPr>
            <a:normAutofit fontScale="90000"/>
          </a:bodyPr>
          <a:lstStyle/>
          <a:p>
            <a:r>
              <a:rPr lang="en-US" dirty="0"/>
              <a:t>Reminders</a:t>
            </a:r>
          </a:p>
        </p:txBody>
      </p:sp>
      <p:sp>
        <p:nvSpPr>
          <p:cNvPr id="3" name="Text Placeholder 2">
            <a:extLst>
              <a:ext uri="{FF2B5EF4-FFF2-40B4-BE49-F238E27FC236}">
                <a16:creationId xmlns:a16="http://schemas.microsoft.com/office/drawing/2014/main" id="{938169A5-B80E-8627-3662-B785EDA58A78}"/>
              </a:ext>
            </a:extLst>
          </p:cNvPr>
          <p:cNvSpPr>
            <a:spLocks noGrp="1"/>
          </p:cNvSpPr>
          <p:nvPr>
            <p:ph type="body" idx="1"/>
          </p:nvPr>
        </p:nvSpPr>
        <p:spPr>
          <a:xfrm>
            <a:off x="1216210" y="1950334"/>
            <a:ext cx="11360800" cy="4555200"/>
          </a:xfrm>
        </p:spPr>
        <p:txBody>
          <a:bodyPr/>
          <a:lstStyle/>
          <a:p>
            <a:r>
              <a:rPr lang="en-US" dirty="0"/>
              <a:t>Daily reading</a:t>
            </a:r>
          </a:p>
          <a:p>
            <a:pPr>
              <a:lnSpc>
                <a:spcPct val="114999"/>
              </a:lnSpc>
            </a:pPr>
            <a:r>
              <a:rPr lang="en-US" dirty="0"/>
              <a:t>Planners and reading books in school every day</a:t>
            </a:r>
          </a:p>
          <a:p>
            <a:pPr>
              <a:lnSpc>
                <a:spcPct val="114999"/>
              </a:lnSpc>
            </a:pPr>
            <a:r>
              <a:rPr lang="en-US" dirty="0"/>
              <a:t>Arithmetic homework to be returned by Tuesday</a:t>
            </a:r>
          </a:p>
          <a:p>
            <a:pPr>
              <a:lnSpc>
                <a:spcPct val="114999"/>
              </a:lnSpc>
            </a:pPr>
            <a:r>
              <a:rPr lang="en-US" dirty="0"/>
              <a:t>Wednesday and Friday – wear fleeces and PE kit</a:t>
            </a:r>
          </a:p>
          <a:p>
            <a:pPr>
              <a:lnSpc>
                <a:spcPct val="114999"/>
              </a:lnSpc>
            </a:pPr>
            <a:r>
              <a:rPr lang="en-US" dirty="0"/>
              <a:t>Bring water bottle, pencil cases and stationery essentials every day</a:t>
            </a:r>
          </a:p>
          <a:p>
            <a:pPr>
              <a:lnSpc>
                <a:spcPct val="114999"/>
              </a:lnSpc>
            </a:pPr>
            <a:r>
              <a:rPr lang="en-US" dirty="0" err="1"/>
              <a:t>Sumdog</a:t>
            </a:r>
            <a:r>
              <a:rPr lang="en-US" dirty="0"/>
              <a:t> logins are in the front of planners</a:t>
            </a:r>
          </a:p>
        </p:txBody>
      </p:sp>
    </p:spTree>
    <p:extLst>
      <p:ext uri="{BB962C8B-B14F-4D97-AF65-F5344CB8AC3E}">
        <p14:creationId xmlns:p14="http://schemas.microsoft.com/office/powerpoint/2010/main" val="40908136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astel watercolour classroom background" descr="Soft pastel watercolour classroom border with a clear cream centre for readable slide content."/>
          <p:cNvPicPr>
            <a:picLocks noChangeAspect="1"/>
          </p:cNvPicPr>
          <p:nvPr/>
        </p:nvPicPr>
        <p:blipFill>
          <a:blip r:embed="rId2"/>
          <a:srcRect/>
          <a:stretch>
            <a:fillRect/>
          </a:stretch>
        </p:blipFill>
        <p:spPr>
          <a:xfrm>
            <a:off x="0" y="0"/>
            <a:ext cx="12192000" cy="6858000"/>
          </a:xfrm>
          <a:prstGeom prst="rect">
            <a:avLst/>
          </a:prstGeom>
        </p:spPr>
      </p:pic>
      <p:sp>
        <p:nvSpPr>
          <p:cNvPr id="7" name="AutoShape 6" descr="Thank You Clipart Png 7">
            <a:extLst>
              <a:ext uri="{FF2B5EF4-FFF2-40B4-BE49-F238E27FC236}">
                <a16:creationId xmlns:a16="http://schemas.microsoft.com/office/drawing/2014/main" id="{D4520F3E-09A1-4CF6-A6B9-A9BC138EDE7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36DA0BA0-0770-4FCF-AC5B-2DA9EB0AB2C6}"/>
              </a:ext>
            </a:extLst>
          </p:cNvPr>
          <p:cNvPicPr>
            <a:picLocks noChangeAspect="1"/>
          </p:cNvPicPr>
          <p:nvPr/>
        </p:nvPicPr>
        <p:blipFill>
          <a:blip r:embed="rId3"/>
          <a:stretch>
            <a:fillRect/>
          </a:stretch>
        </p:blipFill>
        <p:spPr>
          <a:xfrm>
            <a:off x="2682921" y="1225789"/>
            <a:ext cx="5927470" cy="3751563"/>
          </a:xfrm>
          <a:prstGeom prst="rect">
            <a:avLst/>
          </a:prstGeom>
        </p:spPr>
      </p:pic>
    </p:spTree>
    <p:extLst>
      <p:ext uri="{BB962C8B-B14F-4D97-AF65-F5344CB8AC3E}">
        <p14:creationId xmlns:p14="http://schemas.microsoft.com/office/powerpoint/2010/main" val="14592711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72DD67BF6CBFB49995C994BFC794400" ma:contentTypeVersion="4" ma:contentTypeDescription="Create a new document." ma:contentTypeScope="" ma:versionID="53f72d170f776a854a01724ddd238b6a">
  <xsd:schema xmlns:xsd="http://www.w3.org/2001/XMLSchema" xmlns:xs="http://www.w3.org/2001/XMLSchema" xmlns:p="http://schemas.microsoft.com/office/2006/metadata/properties" xmlns:ns3="122e17a7-d7ba-40e0-954c-186243e2b769" targetNamespace="http://schemas.microsoft.com/office/2006/metadata/properties" ma:root="true" ma:fieldsID="e3a2ac6c625fbcec6d999b3908df0b2e" ns3:_="">
    <xsd:import namespace="122e17a7-d7ba-40e0-954c-186243e2b769"/>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22e17a7-d7ba-40e0-954c-186243e2b769"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0CD38DF-732B-4FD5-A338-E0A0DB79691E}">
  <ds:schemaRefs>
    <ds:schemaRef ds:uri="http://schemas.microsoft.com/sharepoint/v3/contenttype/forms"/>
  </ds:schemaRefs>
</ds:datastoreItem>
</file>

<file path=customXml/itemProps2.xml><?xml version="1.0" encoding="utf-8"?>
<ds:datastoreItem xmlns:ds="http://schemas.openxmlformats.org/officeDocument/2006/customXml" ds:itemID="{3AA23958-DB22-46C5-B682-47B3647AB453}">
  <ds:schemaRefs>
    <ds:schemaRef ds:uri="http://schemas.microsoft.com/office/infopath/2007/PartnerControls"/>
    <ds:schemaRef ds:uri="http://schemas.openxmlformats.org/package/2006/metadata/core-properties"/>
    <ds:schemaRef ds:uri="http://purl.org/dc/dcmitype/"/>
    <ds:schemaRef ds:uri="http://schemas.microsoft.com/office/2006/documentManagement/types"/>
    <ds:schemaRef ds:uri="http://schemas.microsoft.com/office/2006/metadata/properties"/>
    <ds:schemaRef ds:uri="http://purl.org/dc/terms/"/>
    <ds:schemaRef ds:uri="http://purl.org/dc/elements/1.1/"/>
    <ds:schemaRef ds:uri="http://www.w3.org/XML/1998/namespace"/>
    <ds:schemaRef ds:uri="122e17a7-d7ba-40e0-954c-186243e2b769"/>
  </ds:schemaRefs>
</ds:datastoreItem>
</file>

<file path=customXml/itemProps3.xml><?xml version="1.0" encoding="utf-8"?>
<ds:datastoreItem xmlns:ds="http://schemas.openxmlformats.org/officeDocument/2006/customXml" ds:itemID="{6291F8E6-DF64-4907-8550-55D8214E209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22e17a7-d7ba-40e0-954c-186243e2b7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1933</TotalTime>
  <Words>1068</Words>
  <Application>Microsoft Office PowerPoint</Application>
  <PresentationFormat>Widescreen</PresentationFormat>
  <Paragraphs>117</Paragraphs>
  <Slides>20</Slides>
  <Notes>15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Aptos</vt:lpstr>
      <vt:lpstr>Aptos Display</vt:lpstr>
      <vt:lpstr>Arial</vt:lpstr>
      <vt:lpstr>Calibri</vt:lpstr>
      <vt:lpstr>Comic Sans MS</vt:lpstr>
      <vt:lpstr>Times New Roman</vt:lpstr>
      <vt:lpstr>Wingdings</vt:lpstr>
      <vt:lpstr>Office Theme</vt:lpstr>
      <vt:lpstr>Willow Class Meet the teacher Year 3 and 4 Denham Village School</vt:lpstr>
      <vt:lpstr>PowerPoint Presentation</vt:lpstr>
      <vt:lpstr>PowerPoint Presentation</vt:lpstr>
      <vt:lpstr>Meet the team </vt:lpstr>
      <vt:lpstr>PowerPoint Presentation</vt:lpstr>
      <vt:lpstr>Behaviour Charts</vt:lpstr>
      <vt:lpstr>Transitioning from KS1 to KS2. What’s different?</vt:lpstr>
      <vt:lpstr>PowerPoint Presentation</vt:lpstr>
      <vt:lpstr>PowerPoint Presentation</vt:lpstr>
      <vt:lpstr>Our Topics for this academic year: </vt:lpstr>
      <vt:lpstr>What should my child bring to school?</vt:lpstr>
      <vt:lpstr>Water Bottles Children should bring a water bottle to school everyday. They are stored near the sink. They can drink water in the classroom and take bottles outside at playtimes. </vt:lpstr>
      <vt:lpstr>School Uniform Please check the link on the school website Children come to school wearing PE kits on our PE days: Wednesday and Friday Please ensure uniforms have name labels  </vt:lpstr>
      <vt:lpstr>Homework  Daily reading Daily arithmetic Sumdog activities    </vt:lpstr>
      <vt:lpstr>PowerPoint Presentation</vt:lpstr>
      <vt:lpstr>Please ensure your child is on the playground ready to enter the classroom at 8:50am. The school day finishes at 3.30pm.  •If your child comes to breakfast club, this starts from 8am onwards.  •If you are picking up your child during the school day, e.g for a medical appointment, please ensure that you let the office know and they will pass the message on.</vt:lpstr>
      <vt:lpstr>Supporting your child Reading daily (at least 5 times a week)  Modelling Reading Discussing what your child has been reading Ask your child to summarise Discuss new Vocabulary and meanings Read to your child as well as listening to them read</vt:lpstr>
      <vt:lpstr>Reading at home </vt:lpstr>
      <vt:lpstr>Reminders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Willow Class Meet the teacher Year 3 and 4 Denham Village School</dc:title>
  <dc:creator>Alana Clark</dc:creator>
  <cp:lastModifiedBy>Alana Clark</cp:lastModifiedBy>
  <cp:revision>81</cp:revision>
  <dcterms:created xsi:type="dcterms:W3CDTF">2026-09-06T09:21:47Z</dcterms:created>
  <dcterms:modified xsi:type="dcterms:W3CDTF">2026-09-11T20:57:26Z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0x010100572DD67BF6CBFB49995C994BFC794400</vt:lpwstr>
  </property>
  <property fmtid="{D5CDD505-2E9C-101B-9397-08002B2CF9AE}" pid="3" name="MediaServiceImageTags">
    <vt:lpwstr/>
  </property>
</Properties>
</file>