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Knockout Featherweight Bold" panose="020B0604020202020204" charset="0"/>
      <p:regular r:id="rId18"/>
    </p:embeddedFont>
    <p:embeddedFont>
      <p:font typeface="Frutiger" panose="020B0604020202020204" charset="0"/>
      <p:regular r:id="rId19"/>
    </p:embeddedFont>
    <p:embeddedFont>
      <p:font typeface="Knockout Featherweight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09.03.2026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introduce wellbeing and why it is important </a:t>
            </a:r>
          </a:p>
          <a:p>
            <a:endParaRPr lang="en-US"/>
          </a:p>
          <a:p>
            <a:r>
              <a:rPr lang="en-US"/>
              <a:t>It helps us learn</a:t>
            </a:r>
          </a:p>
          <a:p>
            <a:endParaRPr lang="en-US"/>
          </a:p>
          <a:p>
            <a:r>
              <a:rPr lang="en-US"/>
              <a:t>It helps us make friends</a:t>
            </a:r>
          </a:p>
          <a:p>
            <a:endParaRPr lang="en-US"/>
          </a:p>
          <a:p>
            <a:r>
              <a:rPr lang="en-US"/>
              <a:t>It helps us solve problems</a:t>
            </a:r>
          </a:p>
          <a:p>
            <a:endParaRPr lang="en-US"/>
          </a:p>
          <a:p>
            <a:r>
              <a:rPr lang="en-US"/>
              <a:t>It helps us feel confident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Explain what mental health is – its about our feelings, thoughts, emotions and moods </a:t>
            </a:r>
          </a:p>
          <a:p>
            <a:r>
              <a:rPr lang="en-US"/>
              <a:t>Everyone knows how to look after their physical health – examples?</a:t>
            </a:r>
          </a:p>
          <a:p>
            <a:r>
              <a:rPr lang="en-US"/>
              <a:t>But it can be difficult to know what to do to look after our mental health.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r>
              <a:rPr lang="en-US"/>
              <a:t>“Put your hand up if you have a friend.”</a:t>
            </a:r>
          </a:p>
          <a:p>
            <a:endParaRPr lang="en-US"/>
          </a:p>
          <a:p>
            <a:r>
              <a:rPr lang="en-US"/>
              <a:t>“Put your hand up if someone has ever helped you when you felt sad.”</a:t>
            </a:r>
          </a:p>
          <a:p>
            <a:endParaRPr lang="en-US"/>
          </a:p>
          <a:p>
            <a:r>
              <a:rPr lang="en-US"/>
              <a:t>“Put your hand up if someone smiling at you has made your day better.”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Explain what mental health is – its about our feelings, thoughts, emotions and moods </a:t>
            </a:r>
          </a:p>
          <a:p>
            <a:r>
              <a:rPr lang="en-US"/>
              <a:t>Everyone knows how to look after their physical health – examples?</a:t>
            </a:r>
          </a:p>
          <a:p>
            <a:r>
              <a:rPr lang="en-US"/>
              <a:t>But it can be difficult to know what to do to look after our mental health.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 dirty="0"/>
              <a:t>Think about how you feel when someone invites you to play. Most people feel happier straight away.</a:t>
            </a:r>
          </a:p>
          <a:p>
            <a:endParaRPr lang="en-US" dirty="0"/>
          </a:p>
          <a:p>
            <a:r>
              <a:rPr lang="en-US" dirty="0"/>
              <a:t>Has anyone got a good appropriate joke? </a:t>
            </a:r>
          </a:p>
          <a:p>
            <a:r>
              <a:rPr lang="en-US" dirty="0"/>
              <a:t>1.</a:t>
            </a:r>
          </a:p>
          <a:p>
            <a:r>
              <a:rPr lang="en-US" dirty="0"/>
              <a:t>Why did the teddy bear say no to dessert?</a:t>
            </a:r>
          </a:p>
          <a:p>
            <a:r>
              <a:rPr lang="en-US" dirty="0"/>
              <a:t>Because it was already stuffed!</a:t>
            </a:r>
          </a:p>
          <a:p>
            <a:r>
              <a:rPr lang="en-US" dirty="0"/>
              <a:t>2.</a:t>
            </a:r>
          </a:p>
          <a:p>
            <a:r>
              <a:rPr lang="en-US" dirty="0"/>
              <a:t>What do you call a bear with no teeth?</a:t>
            </a:r>
          </a:p>
          <a:p>
            <a:r>
              <a:rPr lang="en-US" dirty="0"/>
              <a:t>A gummy bear!</a:t>
            </a:r>
          </a:p>
          <a:p>
            <a:r>
              <a:rPr lang="en-US" dirty="0"/>
              <a:t>3.</a:t>
            </a:r>
          </a:p>
          <a:p>
            <a:r>
              <a:rPr lang="en-US" dirty="0"/>
              <a:t>Why did the cow go to space?</a:t>
            </a:r>
          </a:p>
          <a:p>
            <a:r>
              <a:rPr lang="en-US" dirty="0"/>
              <a:t>To see the </a:t>
            </a:r>
            <a:r>
              <a:rPr lang="en-US" dirty="0" err="1"/>
              <a:t>moooon</a:t>
            </a:r>
            <a:r>
              <a:rPr lang="en-US" dirty="0"/>
              <a:t>!</a:t>
            </a:r>
          </a:p>
          <a:p>
            <a:r>
              <a:rPr lang="en-US" dirty="0"/>
              <a:t>4.</a:t>
            </a:r>
          </a:p>
          <a:p>
            <a:r>
              <a:rPr lang="en-US" dirty="0"/>
              <a:t>Why did the student eat his homework?</a:t>
            </a:r>
          </a:p>
          <a:p>
            <a:r>
              <a:rPr lang="en-US" dirty="0"/>
              <a:t>Because the teacher said it was a piece of cake!</a:t>
            </a:r>
          </a:p>
          <a:p>
            <a:r>
              <a:rPr lang="en-US" dirty="0"/>
              <a:t>5.</a:t>
            </a:r>
          </a:p>
          <a:p>
            <a:r>
              <a:rPr lang="en-US" dirty="0"/>
              <a:t>Why was the </a:t>
            </a:r>
            <a:r>
              <a:rPr lang="en-US" dirty="0" err="1"/>
              <a:t>maths</a:t>
            </a:r>
            <a:r>
              <a:rPr lang="en-US" dirty="0"/>
              <a:t> book sad?</a:t>
            </a:r>
          </a:p>
          <a:p>
            <a:r>
              <a:rPr lang="en-US" dirty="0"/>
              <a:t>Because it had too many problems!</a:t>
            </a:r>
          </a:p>
          <a:p>
            <a:r>
              <a:rPr lang="en-US" dirty="0"/>
              <a:t>6.</a:t>
            </a:r>
          </a:p>
          <a:p>
            <a:r>
              <a:rPr lang="en-US" dirty="0"/>
              <a:t>Why did the pencil get an award?</a:t>
            </a:r>
          </a:p>
          <a:p>
            <a:r>
              <a:rPr lang="en-US" dirty="0"/>
              <a:t>Because it was very sharp!</a:t>
            </a:r>
          </a:p>
          <a:p>
            <a:r>
              <a:rPr lang="en-US" dirty="0"/>
              <a:t>7.</a:t>
            </a:r>
          </a:p>
          <a:p>
            <a:r>
              <a:rPr lang="en-US" dirty="0"/>
              <a:t>What do you call cheese that isn’t yours?</a:t>
            </a:r>
          </a:p>
          <a:p>
            <a:r>
              <a:rPr lang="en-US" dirty="0"/>
              <a:t>Nacho cheese!</a:t>
            </a:r>
          </a:p>
          <a:p>
            <a:r>
              <a:rPr lang="en-US" dirty="0"/>
              <a:t>8.</a:t>
            </a:r>
          </a:p>
          <a:p>
            <a:r>
              <a:rPr lang="en-US" dirty="0"/>
              <a:t>Why can’t you give Elsa a balloon?</a:t>
            </a:r>
          </a:p>
          <a:p>
            <a:r>
              <a:rPr lang="en-US" dirty="0"/>
              <a:t>Because she will let it go!</a:t>
            </a:r>
          </a:p>
          <a:p>
            <a:r>
              <a:rPr lang="en-US" dirty="0"/>
              <a:t>Turn to the person next to you and smile..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How can someone help you with big or difficult emotions?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r>
              <a:rPr lang="en-US"/>
              <a:t>Ask everyone to:</a:t>
            </a:r>
          </a:p>
          <a:p>
            <a:endParaRPr lang="en-US"/>
          </a:p>
          <a:p>
            <a:r>
              <a:rPr lang="en-US"/>
              <a:t>Turn to the person next to them</a:t>
            </a:r>
          </a:p>
          <a:p>
            <a:endParaRPr lang="en-US"/>
          </a:p>
          <a:p>
            <a:r>
              <a:rPr lang="en-US"/>
              <a:t>Give them a smile</a:t>
            </a:r>
          </a:p>
          <a:p>
            <a:endParaRPr lang="en-US"/>
          </a:p>
          <a:p>
            <a:r>
              <a:rPr lang="en-US"/>
              <a:t>Say “I’m glad you’re here.”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Your job is to look around the playground and the classroom and spot someone who might need a connection.</a:t>
            </a:r>
          </a:p>
          <a:p>
            <a:endParaRPr lang="en-US"/>
          </a:p>
          <a:p>
            <a:r>
              <a:rPr lang="en-US"/>
              <a:t>That might be someone who:</a:t>
            </a:r>
          </a:p>
          <a:p>
            <a:r>
              <a:rPr lang="en-US"/>
              <a:t>Is standing by themselves</a:t>
            </a:r>
          </a:p>
          <a:p>
            <a:r>
              <a:rPr lang="en-US"/>
              <a:t>Looks a bit sad</a:t>
            </a:r>
          </a:p>
          <a:p>
            <a:r>
              <a:rPr lang="en-US"/>
              <a:t>Is new or unsure</a:t>
            </a:r>
          </a:p>
          <a:p>
            <a:r>
              <a:rPr lang="en-US"/>
              <a:t>Needs help with something</a:t>
            </a:r>
          </a:p>
          <a:p>
            <a:endParaRPr lang="en-US"/>
          </a:p>
          <a:p>
            <a:r>
              <a:rPr lang="en-US"/>
              <a:t>Then give the action:</a:t>
            </a:r>
          </a:p>
          <a:p>
            <a:r>
              <a:rPr lang="en-US"/>
              <a:t>When you spot them, do one simple thing:</a:t>
            </a:r>
          </a:p>
          <a:p>
            <a:r>
              <a:rPr lang="en-US"/>
              <a:t>Say hello, ask them to play, or sit with them.</a:t>
            </a:r>
          </a:p>
          <a:p>
            <a:endParaRPr lang="en-US"/>
          </a:p>
          <a:p>
            <a:r>
              <a:rPr lang="en-US"/>
              <a:t>If everyone here helps just one person feel included today, imagine how many people in our school will feel happier.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/>
          </a:p>
          <a:p>
            <a:r>
              <a:rPr lang="en-US"/>
              <a:t>“Put your hand up if you have a friend.”</a:t>
            </a:r>
          </a:p>
          <a:p>
            <a:endParaRPr lang="en-US"/>
          </a:p>
          <a:p>
            <a:r>
              <a:rPr lang="en-US"/>
              <a:t>“Put your hand up if someone has ever helped you when you felt sad.”</a:t>
            </a:r>
          </a:p>
          <a:p>
            <a:endParaRPr lang="en-US"/>
          </a:p>
          <a:p>
            <a:r>
              <a:rPr lang="en-US"/>
              <a:t>“Put your hand up if someone smiling at you has made your day better.”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youtu.be/bsc2QkCC3uI?feature=shared" TargetMode="External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7.svg"/><Relationship Id="rId10" Type="http://schemas.openxmlformats.org/officeDocument/2006/relationships/image" Target="../media/image12.sv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sc2QkCC3uI?feature=shared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41730" y="165117"/>
            <a:ext cx="4804539" cy="5553096"/>
          </a:xfrm>
          <a:custGeom>
            <a:avLst/>
            <a:gdLst/>
            <a:ahLst/>
            <a:cxnLst/>
            <a:rect l="l" t="t" r="r" b="b"/>
            <a:pathLst>
              <a:path w="4804539" h="5553096">
                <a:moveTo>
                  <a:pt x="0" y="0"/>
                </a:moveTo>
                <a:lnTo>
                  <a:pt x="4804539" y="0"/>
                </a:lnTo>
                <a:lnTo>
                  <a:pt x="4804539" y="5553096"/>
                </a:lnTo>
                <a:lnTo>
                  <a:pt x="0" y="55530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-339219" y="6043849"/>
            <a:ext cx="19156647" cy="3072299"/>
            <a:chOff x="0" y="0"/>
            <a:chExt cx="5045372" cy="80916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045372" cy="809165"/>
            </a:xfrm>
            <a:custGeom>
              <a:avLst/>
              <a:gdLst/>
              <a:ahLst/>
              <a:cxnLst/>
              <a:rect l="l" t="t" r="r" b="b"/>
              <a:pathLst>
                <a:path w="5045372" h="809165">
                  <a:moveTo>
                    <a:pt x="0" y="0"/>
                  </a:moveTo>
                  <a:lnTo>
                    <a:pt x="5045372" y="0"/>
                  </a:lnTo>
                  <a:lnTo>
                    <a:pt x="5045372" y="809165"/>
                  </a:lnTo>
                  <a:lnTo>
                    <a:pt x="0" y="809165"/>
                  </a:lnTo>
                  <a:close/>
                </a:path>
              </a:pathLst>
            </a:custGeom>
            <a:solidFill>
              <a:srgbClr val="0072C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5045372" cy="8472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172700" y="6405799"/>
            <a:ext cx="6132808" cy="77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7"/>
              </a:lnSpc>
            </a:pPr>
            <a:r>
              <a:rPr lang="en-US" sz="7481" spc="-14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5 WAYS TO WELLBEING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172700" y="7573182"/>
            <a:ext cx="6132808" cy="1542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99"/>
              </a:lnSpc>
            </a:pPr>
            <a:r>
              <a:rPr lang="en-US" sz="14998" spc="-29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‘CONNECT’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19156647" cy="2422420"/>
            <a:chOff x="0" y="0"/>
            <a:chExt cx="5045372" cy="6380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45372" cy="638003"/>
            </a:xfrm>
            <a:custGeom>
              <a:avLst/>
              <a:gdLst/>
              <a:ahLst/>
              <a:cxnLst/>
              <a:rect l="l" t="t" r="r" b="b"/>
              <a:pathLst>
                <a:path w="5045372" h="638003">
                  <a:moveTo>
                    <a:pt x="0" y="0"/>
                  </a:moveTo>
                  <a:lnTo>
                    <a:pt x="5045372" y="0"/>
                  </a:lnTo>
                  <a:lnTo>
                    <a:pt x="5045372" y="638003"/>
                  </a:lnTo>
                  <a:lnTo>
                    <a:pt x="0" y="6380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045372" cy="6761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653126" y="3491229"/>
            <a:ext cx="12286366" cy="5767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Wellbeing is...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feel in our minds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feel in our bodies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get along with other people</a:t>
            </a:r>
          </a:p>
          <a:p>
            <a:pPr marL="1014718" lvl="1" indent="-507359" algn="l">
              <a:lnSpc>
                <a:spcPts val="6579"/>
              </a:lnSpc>
              <a:buFont typeface="Arial"/>
              <a:buChar char="•"/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 we cope with our day</a:t>
            </a:r>
          </a:p>
          <a:p>
            <a:pPr algn="l">
              <a:lnSpc>
                <a:spcPts val="6579"/>
              </a:lnSpc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It’s about feeling safe, happy, healthy, and able to enjoy life, most of the time.</a:t>
            </a:r>
          </a:p>
          <a:p>
            <a:pPr algn="l">
              <a:lnSpc>
                <a:spcPts val="6579"/>
              </a:lnSpc>
            </a:pPr>
            <a:r>
              <a:rPr lang="en-US" sz="469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 Everyone’s wellbeing goes up and down, and that’s completely normal.</a:t>
            </a:r>
            <a:r>
              <a:rPr lang="en-US" sz="4699">
                <a:solidFill>
                  <a:srgbClr val="FFFFFF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 </a:t>
            </a:r>
          </a:p>
        </p:txBody>
      </p:sp>
      <p:sp>
        <p:nvSpPr>
          <p:cNvPr id="6" name="Freeform 6"/>
          <p:cNvSpPr/>
          <p:nvPr/>
        </p:nvSpPr>
        <p:spPr>
          <a:xfrm>
            <a:off x="9144000" y="3694441"/>
            <a:ext cx="7994432" cy="3953913"/>
          </a:xfrm>
          <a:custGeom>
            <a:avLst/>
            <a:gdLst/>
            <a:ahLst/>
            <a:cxnLst/>
            <a:rect l="l" t="t" r="r" b="b"/>
            <a:pathLst>
              <a:path w="7994432" h="3953913">
                <a:moveTo>
                  <a:pt x="0" y="0"/>
                </a:moveTo>
                <a:lnTo>
                  <a:pt x="7994432" y="0"/>
                </a:lnTo>
                <a:lnTo>
                  <a:pt x="7994432" y="3953913"/>
                </a:lnTo>
                <a:lnTo>
                  <a:pt x="0" y="3953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439083" y="1858747"/>
            <a:ext cx="11409835" cy="1075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58"/>
              </a:lnSpc>
            </a:pPr>
            <a:r>
              <a:rPr lang="en-US" sz="10379" spc="-207">
                <a:solidFill>
                  <a:srgbClr val="005EB8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MENTAL HEALTH AND WELLBEING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5839593" y="1306660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2" y="0"/>
                </a:lnTo>
                <a:lnTo>
                  <a:pt x="957412" y="8537044"/>
                </a:lnTo>
                <a:lnTo>
                  <a:pt x="0" y="8537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5096066" y="1630315"/>
            <a:ext cx="5854589" cy="1196989"/>
            <a:chOff x="0" y="0"/>
            <a:chExt cx="1541949" cy="3152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ED8B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1601206" y="3036854"/>
            <a:ext cx="5854589" cy="1196989"/>
            <a:chOff x="0" y="0"/>
            <a:chExt cx="1541949" cy="31525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7ED957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96066" y="4443393"/>
            <a:ext cx="5854589" cy="1196989"/>
            <a:chOff x="0" y="0"/>
            <a:chExt cx="1541949" cy="31525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FAE1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 rot="-10800000">
            <a:off x="1601206" y="5849932"/>
            <a:ext cx="5854589" cy="1196989"/>
            <a:chOff x="0" y="0"/>
            <a:chExt cx="1541949" cy="31525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096066" y="7256471"/>
            <a:ext cx="5854589" cy="1196989"/>
            <a:chOff x="0" y="0"/>
            <a:chExt cx="1541949" cy="31525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41949" cy="315256"/>
            </a:xfrm>
            <a:custGeom>
              <a:avLst/>
              <a:gdLst/>
              <a:ahLst/>
              <a:cxnLst/>
              <a:rect l="l" t="t" r="r" b="b"/>
              <a:pathLst>
                <a:path w="1541949" h="315256">
                  <a:moveTo>
                    <a:pt x="1338749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338749" y="315256"/>
                  </a:lnTo>
                  <a:lnTo>
                    <a:pt x="1541949" y="157628"/>
                  </a:lnTo>
                  <a:lnTo>
                    <a:pt x="1338749" y="0"/>
                  </a:lnTo>
                  <a:close/>
                </a:path>
              </a:pathLst>
            </a:custGeom>
            <a:solidFill>
              <a:srgbClr val="FF66C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427649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0704881" y="4192656"/>
            <a:ext cx="6538523" cy="2890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76"/>
              </a:lnSpc>
            </a:pPr>
            <a:r>
              <a:rPr lang="en-US" sz="15259" spc="-305">
                <a:solidFill>
                  <a:srgbClr val="005EB8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5 WAYS TO WELLBEING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932390" y="2030365"/>
            <a:ext cx="4181941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KEEP LEARNING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336165" y="3401098"/>
            <a:ext cx="3038709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 ACTIVE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23603" y="4843443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TAKE NOTICE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341662" y="6249982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 dirty="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8614573" y="7620715"/>
            <a:ext cx="1499757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GIVE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134469" y="1243452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2" y="0"/>
                </a:lnTo>
                <a:lnTo>
                  <a:pt x="957412" y="8537045"/>
                </a:lnTo>
                <a:lnTo>
                  <a:pt x="0" y="8537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840728" y="1843630"/>
            <a:ext cx="8210021" cy="6599741"/>
            <a:chOff x="0" y="0"/>
            <a:chExt cx="563988" cy="45337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3988" cy="453370"/>
            </a:xfrm>
            <a:custGeom>
              <a:avLst/>
              <a:gdLst/>
              <a:ahLst/>
              <a:cxnLst/>
              <a:rect l="l" t="t" r="r" b="b"/>
              <a:pathLst>
                <a:path w="563988" h="453370">
                  <a:moveTo>
                    <a:pt x="0" y="0"/>
                  </a:moveTo>
                  <a:lnTo>
                    <a:pt x="563988" y="0"/>
                  </a:lnTo>
                  <a:lnTo>
                    <a:pt x="563988" y="453370"/>
                  </a:lnTo>
                  <a:lnTo>
                    <a:pt x="0" y="453370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563988" cy="4819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12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10555712" y="1762606"/>
            <a:ext cx="6536169" cy="1196989"/>
            <a:chOff x="0" y="0"/>
            <a:chExt cx="1721460" cy="31525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21460" cy="315256"/>
            </a:xfrm>
            <a:custGeom>
              <a:avLst/>
              <a:gdLst/>
              <a:ahLst/>
              <a:cxnLst/>
              <a:rect l="l" t="t" r="r" b="b"/>
              <a:pathLst>
                <a:path w="1721460" h="315256">
                  <a:moveTo>
                    <a:pt x="1518260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518260" y="315256"/>
                  </a:lnTo>
                  <a:lnTo>
                    <a:pt x="1721460" y="157628"/>
                  </a:lnTo>
                  <a:lnTo>
                    <a:pt x="1518260" y="0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607160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0431166" y="3363413"/>
            <a:ext cx="5703304" cy="5894887"/>
          </a:xfrm>
          <a:custGeom>
            <a:avLst/>
            <a:gdLst/>
            <a:ahLst/>
            <a:cxnLst/>
            <a:rect l="l" t="t" r="r" b="b"/>
            <a:pathLst>
              <a:path w="5703304" h="5894887">
                <a:moveTo>
                  <a:pt x="0" y="0"/>
                </a:moveTo>
                <a:lnTo>
                  <a:pt x="5703303" y="0"/>
                </a:lnTo>
                <a:lnTo>
                  <a:pt x="5703303" y="5894887"/>
                </a:lnTo>
                <a:lnTo>
                  <a:pt x="0" y="58948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292665" y="2360233"/>
            <a:ext cx="7306148" cy="5566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52"/>
              </a:lnSpc>
            </a:pPr>
            <a:r>
              <a:rPr lang="en-US" sz="7894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We all need other people. When we connect with others, it helps us feel happier and less alone.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486375" y="2162656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 rot="-10800000">
            <a:off x="7624623" y="2633150"/>
            <a:ext cx="7238809" cy="1147342"/>
            <a:chOff x="0" y="0"/>
            <a:chExt cx="812800" cy="1288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128828"/>
            </a:xfrm>
            <a:custGeom>
              <a:avLst/>
              <a:gdLst/>
              <a:ahLst/>
              <a:cxnLst/>
              <a:rect l="l" t="t" r="r" b="b"/>
              <a:pathLst>
                <a:path w="812800" h="128828">
                  <a:moveTo>
                    <a:pt x="0" y="0"/>
                  </a:moveTo>
                  <a:lnTo>
                    <a:pt x="812800" y="0"/>
                  </a:lnTo>
                  <a:lnTo>
                    <a:pt x="812800" y="128828"/>
                  </a:lnTo>
                  <a:lnTo>
                    <a:pt x="0" y="12882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12800" cy="1669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24732" y="1163815"/>
            <a:ext cx="10101993" cy="1518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03"/>
              </a:lnSpc>
              <a:spcBef>
                <a:spcPct val="0"/>
              </a:spcBef>
            </a:pPr>
            <a:r>
              <a:rPr lang="en-US" sz="8859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HOW?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776518" y="1977989"/>
            <a:ext cx="5344750" cy="6558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70"/>
              </a:lnSpc>
              <a:spcBef>
                <a:spcPct val="0"/>
              </a:spcBef>
            </a:pPr>
            <a:r>
              <a:rPr lang="en-US" sz="7479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Connecting means spending time with other people, talking, listening, helping and being kind.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946912" y="3063870"/>
            <a:ext cx="6399275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 dirty="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Talking with friends at playtime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702074" y="4463363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Working together in class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4451515" y="2786622"/>
            <a:ext cx="213674" cy="213674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 rot="-10800000">
            <a:off x="7624623" y="4191901"/>
            <a:ext cx="7238809" cy="1147342"/>
            <a:chOff x="0" y="0"/>
            <a:chExt cx="812800" cy="12882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128828"/>
            </a:xfrm>
            <a:custGeom>
              <a:avLst/>
              <a:gdLst/>
              <a:ahLst/>
              <a:cxnLst/>
              <a:rect l="l" t="t" r="r" b="b"/>
              <a:pathLst>
                <a:path w="812800" h="128828">
                  <a:moveTo>
                    <a:pt x="0" y="0"/>
                  </a:moveTo>
                  <a:lnTo>
                    <a:pt x="812800" y="0"/>
                  </a:lnTo>
                  <a:lnTo>
                    <a:pt x="812800" y="128828"/>
                  </a:lnTo>
                  <a:lnTo>
                    <a:pt x="0" y="12882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812800" cy="1669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7604596" y="4621597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Spending time with family 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7840075" y="4345372"/>
            <a:ext cx="213674" cy="213674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4451515" y="4345372"/>
            <a:ext cx="213674" cy="213674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7702074" y="7590389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Working together in class</a:t>
            </a:r>
          </a:p>
        </p:txBody>
      </p:sp>
      <p:grpSp>
        <p:nvGrpSpPr>
          <p:cNvPr id="29" name="Group 29"/>
          <p:cNvGrpSpPr/>
          <p:nvPr/>
        </p:nvGrpSpPr>
        <p:grpSpPr>
          <a:xfrm rot="-10800000">
            <a:off x="7624623" y="7318927"/>
            <a:ext cx="7238809" cy="1147342"/>
            <a:chOff x="0" y="0"/>
            <a:chExt cx="812800" cy="12882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128828"/>
            </a:xfrm>
            <a:custGeom>
              <a:avLst/>
              <a:gdLst/>
              <a:ahLst/>
              <a:cxnLst/>
              <a:rect l="l" t="t" r="r" b="b"/>
              <a:pathLst>
                <a:path w="812800" h="128828">
                  <a:moveTo>
                    <a:pt x="0" y="0"/>
                  </a:moveTo>
                  <a:lnTo>
                    <a:pt x="812800" y="0"/>
                  </a:lnTo>
                  <a:lnTo>
                    <a:pt x="812800" y="128828"/>
                  </a:lnTo>
                  <a:lnTo>
                    <a:pt x="0" y="12882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812800" cy="1669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2" name="TextBox 32"/>
          <p:cNvSpPr txBox="1"/>
          <p:nvPr/>
        </p:nvSpPr>
        <p:spPr>
          <a:xfrm>
            <a:off x="7581282" y="6291947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Helping someone who is lonely</a:t>
            </a:r>
          </a:p>
        </p:txBody>
      </p:sp>
      <p:grpSp>
        <p:nvGrpSpPr>
          <p:cNvPr id="33" name="Group 33"/>
          <p:cNvGrpSpPr/>
          <p:nvPr/>
        </p:nvGrpSpPr>
        <p:grpSpPr>
          <a:xfrm>
            <a:off x="7840075" y="7472398"/>
            <a:ext cx="213674" cy="21367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4451515" y="7472398"/>
            <a:ext cx="213674" cy="213674"/>
            <a:chOff x="0" y="0"/>
            <a:chExt cx="8128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dirty="0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7702074" y="6026876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Working together in class</a:t>
            </a:r>
          </a:p>
        </p:txBody>
      </p:sp>
      <p:grpSp>
        <p:nvGrpSpPr>
          <p:cNvPr id="40" name="Group 40"/>
          <p:cNvGrpSpPr/>
          <p:nvPr/>
        </p:nvGrpSpPr>
        <p:grpSpPr>
          <a:xfrm rot="-10800000">
            <a:off x="7624623" y="5755414"/>
            <a:ext cx="7238809" cy="1147342"/>
            <a:chOff x="0" y="0"/>
            <a:chExt cx="812800" cy="128828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128828"/>
            </a:xfrm>
            <a:custGeom>
              <a:avLst/>
              <a:gdLst/>
              <a:ahLst/>
              <a:cxnLst/>
              <a:rect l="l" t="t" r="r" b="b"/>
              <a:pathLst>
                <a:path w="812800" h="128828">
                  <a:moveTo>
                    <a:pt x="0" y="0"/>
                  </a:moveTo>
                  <a:lnTo>
                    <a:pt x="812800" y="0"/>
                  </a:lnTo>
                  <a:lnTo>
                    <a:pt x="812800" y="128828"/>
                  </a:lnTo>
                  <a:lnTo>
                    <a:pt x="0" y="12882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-38100"/>
              <a:ext cx="812800" cy="1669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7840075" y="5908885"/>
            <a:ext cx="213674" cy="213674"/>
            <a:chOff x="0" y="0"/>
            <a:chExt cx="812800" cy="812800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TextBox 4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6" name="Group 46"/>
          <p:cNvGrpSpPr/>
          <p:nvPr/>
        </p:nvGrpSpPr>
        <p:grpSpPr>
          <a:xfrm>
            <a:off x="14451515" y="5908885"/>
            <a:ext cx="213674" cy="213674"/>
            <a:chOff x="0" y="0"/>
            <a:chExt cx="812800" cy="812800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TextBox 4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9" name="TextBox 49"/>
          <p:cNvSpPr txBox="1"/>
          <p:nvPr/>
        </p:nvSpPr>
        <p:spPr>
          <a:xfrm>
            <a:off x="7702074" y="6174561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Working together in class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7581282" y="7731523"/>
            <a:ext cx="7083906" cy="564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5537" spc="-11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Helping someone who is lonely</a:t>
            </a:r>
          </a:p>
        </p:txBody>
      </p:sp>
      <p:sp>
        <p:nvSpPr>
          <p:cNvPr id="51" name="AutoShape 51"/>
          <p:cNvSpPr/>
          <p:nvPr/>
        </p:nvSpPr>
        <p:spPr>
          <a:xfrm flipV="1">
            <a:off x="8000999" y="1028699"/>
            <a:ext cx="3274729" cy="1767939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2" name="AutoShape 52"/>
          <p:cNvSpPr/>
          <p:nvPr/>
        </p:nvSpPr>
        <p:spPr>
          <a:xfrm>
            <a:off x="11244027" y="1028700"/>
            <a:ext cx="3221197" cy="1812362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3" name="AutoShape 53"/>
          <p:cNvSpPr/>
          <p:nvPr/>
        </p:nvSpPr>
        <p:spPr>
          <a:xfrm>
            <a:off x="7946912" y="3780492"/>
            <a:ext cx="0" cy="564880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4" name="AutoShape 54"/>
          <p:cNvSpPr/>
          <p:nvPr/>
        </p:nvSpPr>
        <p:spPr>
          <a:xfrm>
            <a:off x="14539302" y="3780492"/>
            <a:ext cx="0" cy="564880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5" name="AutoShape 55"/>
          <p:cNvSpPr/>
          <p:nvPr/>
        </p:nvSpPr>
        <p:spPr>
          <a:xfrm>
            <a:off x="7946912" y="5344005"/>
            <a:ext cx="0" cy="564880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6" name="AutoShape 56"/>
          <p:cNvSpPr/>
          <p:nvPr/>
        </p:nvSpPr>
        <p:spPr>
          <a:xfrm>
            <a:off x="14558352" y="5333456"/>
            <a:ext cx="0" cy="564880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7" name="AutoShape 57"/>
          <p:cNvSpPr/>
          <p:nvPr/>
        </p:nvSpPr>
        <p:spPr>
          <a:xfrm>
            <a:off x="14539302" y="6912281"/>
            <a:ext cx="0" cy="564880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8" name="AutoShape 58"/>
          <p:cNvSpPr/>
          <p:nvPr/>
        </p:nvSpPr>
        <p:spPr>
          <a:xfrm>
            <a:off x="7946912" y="6912281"/>
            <a:ext cx="0" cy="564880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/>
      <p:bldP spid="49" grpId="0"/>
      <p:bldP spid="50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-1028451">
            <a:off x="1826973" y="1823969"/>
            <a:ext cx="1804641" cy="1917281"/>
          </a:xfrm>
          <a:custGeom>
            <a:avLst/>
            <a:gdLst/>
            <a:ahLst/>
            <a:cxnLst/>
            <a:rect l="l" t="t" r="r" b="b"/>
            <a:pathLst>
              <a:path w="1804641" h="1917281">
                <a:moveTo>
                  <a:pt x="0" y="0"/>
                </a:moveTo>
                <a:lnTo>
                  <a:pt x="1804641" y="0"/>
                </a:lnTo>
                <a:lnTo>
                  <a:pt x="1804641" y="1917281"/>
                </a:lnTo>
                <a:lnTo>
                  <a:pt x="0" y="19172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 rot="-10800000">
            <a:off x="14196515" y="6056163"/>
            <a:ext cx="2929208" cy="2995355"/>
          </a:xfrm>
          <a:custGeom>
            <a:avLst/>
            <a:gdLst/>
            <a:ahLst/>
            <a:cxnLst/>
            <a:rect l="l" t="t" r="r" b="b"/>
            <a:pathLst>
              <a:path w="2929208" h="2995355">
                <a:moveTo>
                  <a:pt x="0" y="0"/>
                </a:moveTo>
                <a:lnTo>
                  <a:pt x="2929207" y="0"/>
                </a:lnTo>
                <a:lnTo>
                  <a:pt x="2929207" y="2995355"/>
                </a:lnTo>
                <a:lnTo>
                  <a:pt x="0" y="29953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237762" y="5201919"/>
            <a:ext cx="6010094" cy="4109402"/>
          </a:xfrm>
          <a:custGeom>
            <a:avLst/>
            <a:gdLst/>
            <a:ahLst/>
            <a:cxnLst/>
            <a:rect l="l" t="t" r="r" b="b"/>
            <a:pathLst>
              <a:path w="6010094" h="4109402">
                <a:moveTo>
                  <a:pt x="0" y="0"/>
                </a:moveTo>
                <a:lnTo>
                  <a:pt x="6010094" y="0"/>
                </a:lnTo>
                <a:lnTo>
                  <a:pt x="6010094" y="4109401"/>
                </a:lnTo>
                <a:lnTo>
                  <a:pt x="0" y="410940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1657367">
            <a:off x="4357478" y="3459966"/>
            <a:ext cx="2406968" cy="2143204"/>
          </a:xfrm>
          <a:custGeom>
            <a:avLst/>
            <a:gdLst/>
            <a:ahLst/>
            <a:cxnLst/>
            <a:rect l="l" t="t" r="r" b="b"/>
            <a:pathLst>
              <a:path w="2406968" h="2143204">
                <a:moveTo>
                  <a:pt x="0" y="0"/>
                </a:moveTo>
                <a:lnTo>
                  <a:pt x="2406968" y="0"/>
                </a:lnTo>
                <a:lnTo>
                  <a:pt x="2406968" y="2143204"/>
                </a:lnTo>
                <a:lnTo>
                  <a:pt x="0" y="214320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7247856" y="3812204"/>
            <a:ext cx="8657993" cy="5239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70"/>
              </a:lnSpc>
              <a:spcBef>
                <a:spcPct val="0"/>
              </a:spcBef>
            </a:pPr>
            <a:r>
              <a:rPr lang="en-US" sz="7479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When we talk, laugh, and spend time with other people, our brains release chemicals that make us feel good.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998755" y="1284209"/>
            <a:ext cx="13247538" cy="1716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87"/>
              </a:lnSpc>
              <a:spcBef>
                <a:spcPct val="0"/>
              </a:spcBef>
            </a:pPr>
            <a:r>
              <a:rPr lang="en-US" sz="10062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Connection helps us feel </a:t>
            </a:r>
            <a:r>
              <a:rPr lang="en-US" sz="10062" u="sng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happy!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4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4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400" fill="hold">
                                          <p:stCondLst>
                                            <p:cond delay="7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400" fill="hold">
                                          <p:stCondLst>
                                            <p:cond delay="9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301005" y="3784411"/>
            <a:ext cx="6167357" cy="5743351"/>
          </a:xfrm>
          <a:custGeom>
            <a:avLst/>
            <a:gdLst/>
            <a:ahLst/>
            <a:cxnLst/>
            <a:rect l="l" t="t" r="r" b="b"/>
            <a:pathLst>
              <a:path w="6167357" h="5743351">
                <a:moveTo>
                  <a:pt x="0" y="0"/>
                </a:moveTo>
                <a:lnTo>
                  <a:pt x="6167357" y="0"/>
                </a:lnTo>
                <a:lnTo>
                  <a:pt x="6167357" y="5743351"/>
                </a:lnTo>
                <a:lnTo>
                  <a:pt x="0" y="57433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3451713" y="5706480"/>
            <a:ext cx="6891245" cy="2355553"/>
          </a:xfrm>
          <a:custGeom>
            <a:avLst/>
            <a:gdLst/>
            <a:ahLst/>
            <a:cxnLst/>
            <a:rect l="l" t="t" r="r" b="b"/>
            <a:pathLst>
              <a:path w="6891245" h="2355553">
                <a:moveTo>
                  <a:pt x="0" y="0"/>
                </a:moveTo>
                <a:lnTo>
                  <a:pt x="6891245" y="0"/>
                </a:lnTo>
                <a:lnTo>
                  <a:pt x="6891245" y="2355553"/>
                </a:lnTo>
                <a:lnTo>
                  <a:pt x="0" y="2355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1778251" y="1183632"/>
            <a:ext cx="14293684" cy="1716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87"/>
              </a:lnSpc>
              <a:spcBef>
                <a:spcPct val="0"/>
              </a:spcBef>
            </a:pPr>
            <a:r>
              <a:rPr lang="en-US" sz="10062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Connection helps us when things are </a:t>
            </a:r>
            <a:r>
              <a:rPr lang="en-US" sz="10062" u="sng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hard!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703070" y="3105607"/>
            <a:ext cx="8388531" cy="2600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70"/>
              </a:lnSpc>
              <a:spcBef>
                <a:spcPct val="0"/>
              </a:spcBef>
            </a:pPr>
            <a:r>
              <a:rPr lang="en-US" sz="7479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Problems often feel smaller when we share them with someone.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352800" y="8048954"/>
            <a:ext cx="6607918" cy="1003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8"/>
              </a:lnSpc>
              <a:spcBef>
                <a:spcPct val="0"/>
              </a:spcBef>
            </a:pPr>
            <a:r>
              <a:rPr lang="en-US" sz="5891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What might this look like?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u="sng">
                  <a:solidFill>
                    <a:srgbClr val="FFFFFF"/>
                  </a:solidFill>
                  <a:latin typeface="Frutiger"/>
                  <a:ea typeface="Frutiger"/>
                  <a:cs typeface="Frutiger"/>
                  <a:sym typeface="Frutiger"/>
                </a:rPr>
                <a:t>H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40075" y="2786622"/>
            <a:ext cx="213674" cy="21367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3066770" y="5338782"/>
            <a:ext cx="4401592" cy="4236532"/>
          </a:xfrm>
          <a:custGeom>
            <a:avLst/>
            <a:gdLst/>
            <a:ahLst/>
            <a:cxnLst/>
            <a:rect l="l" t="t" r="r" b="b"/>
            <a:pathLst>
              <a:path w="4401592" h="4236532">
                <a:moveTo>
                  <a:pt x="0" y="0"/>
                </a:moveTo>
                <a:lnTo>
                  <a:pt x="4401592" y="0"/>
                </a:lnTo>
                <a:lnTo>
                  <a:pt x="4401592" y="4236532"/>
                </a:lnTo>
                <a:lnTo>
                  <a:pt x="0" y="42365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369884" y="4144723"/>
            <a:ext cx="4251250" cy="3749144"/>
          </a:xfrm>
          <a:custGeom>
            <a:avLst/>
            <a:gdLst/>
            <a:ahLst/>
            <a:cxnLst/>
            <a:rect l="l" t="t" r="r" b="b"/>
            <a:pathLst>
              <a:path w="3811677" h="3030283">
                <a:moveTo>
                  <a:pt x="0" y="0"/>
                </a:moveTo>
                <a:lnTo>
                  <a:pt x="3811677" y="0"/>
                </a:lnTo>
                <a:lnTo>
                  <a:pt x="3811677" y="3030283"/>
                </a:lnTo>
                <a:lnTo>
                  <a:pt x="0" y="30302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1778251" y="1183632"/>
            <a:ext cx="14293684" cy="1716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87"/>
              </a:lnSpc>
              <a:spcBef>
                <a:spcPct val="0"/>
              </a:spcBef>
            </a:pPr>
            <a:r>
              <a:rPr lang="en-US" sz="10062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Connection helps us feel like we </a:t>
            </a:r>
            <a:r>
              <a:rPr lang="en-US" sz="10062" u="sng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belong!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13686" y="3045476"/>
            <a:ext cx="13222815" cy="1526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Just like pieces in a puzzle, every person is different, but when we connect with each other, we help the whole picture come together.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21134" y="4686006"/>
            <a:ext cx="6607918" cy="1003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8"/>
              </a:lnSpc>
              <a:spcBef>
                <a:spcPct val="0"/>
              </a:spcBef>
            </a:pPr>
            <a:r>
              <a:rPr lang="en-US" sz="5891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At school this could mean: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102113" y="5725030"/>
            <a:ext cx="8570970" cy="6132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2685" lvl="1" indent="-386343" algn="just">
              <a:lnSpc>
                <a:spcPts val="5010"/>
              </a:lnSpc>
              <a:buFont typeface="Arial"/>
              <a:buChar char="•"/>
            </a:pPr>
            <a:r>
              <a:rPr lang="en-US" sz="3578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Feeling included – people invite you to play or work together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099838" y="6373459"/>
            <a:ext cx="8235162" cy="6139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2685" lvl="1" indent="-386343" algn="l">
              <a:lnSpc>
                <a:spcPts val="5010"/>
              </a:lnSpc>
              <a:buFont typeface="Arial"/>
              <a:buChar char="•"/>
            </a:pPr>
            <a:r>
              <a:rPr lang="en-US" sz="3578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Feeling safe – you know there are people who will help you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099838" y="7000606"/>
            <a:ext cx="7538666" cy="613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2685" lvl="1" indent="-386343" algn="just">
              <a:lnSpc>
                <a:spcPts val="5010"/>
              </a:lnSpc>
              <a:buFont typeface="Arial"/>
              <a:buChar char="•"/>
            </a:pPr>
            <a:r>
              <a:rPr lang="en-US" sz="3578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Feeling cared about – others notice if you’re happy or sad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099838" y="7624077"/>
            <a:ext cx="7129214" cy="6139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72685" lvl="1" indent="-386343" algn="just">
              <a:lnSpc>
                <a:spcPts val="5010"/>
              </a:lnSpc>
              <a:buFont typeface="Arial"/>
              <a:buChar char="•"/>
            </a:pPr>
            <a:r>
              <a:rPr lang="en-US" sz="3578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Feeling confident – you know you’re not alone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099838" y="8295173"/>
            <a:ext cx="5442049" cy="613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2685" lvl="1" indent="-386343" algn="just">
              <a:lnSpc>
                <a:spcPts val="5010"/>
              </a:lnSpc>
              <a:buFont typeface="Arial"/>
              <a:buChar char="•"/>
            </a:pPr>
            <a:r>
              <a:rPr lang="en-US" sz="3578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Feeling proud of your school community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C0EF5771-B4A0-6435-D7EF-A2BB589659DC}"/>
              </a:ext>
            </a:extLst>
          </p:cNvPr>
          <p:cNvSpPr txBox="1"/>
          <p:nvPr/>
        </p:nvSpPr>
        <p:spPr>
          <a:xfrm>
            <a:off x="12251182" y="4522322"/>
            <a:ext cx="4251249" cy="9502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11500" dirty="0">
                <a:solidFill>
                  <a:srgbClr val="005EB8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TRY IT!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581530" y="1028700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1" y="0"/>
                </a:lnTo>
                <a:lnTo>
                  <a:pt x="957411" y="8537045"/>
                </a:lnTo>
                <a:lnTo>
                  <a:pt x="0" y="8537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942288" y="1808197"/>
            <a:ext cx="14403425" cy="1196989"/>
            <a:chOff x="0" y="0"/>
            <a:chExt cx="3793495" cy="3152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93494" cy="315256"/>
            </a:xfrm>
            <a:custGeom>
              <a:avLst/>
              <a:gdLst/>
              <a:ahLst/>
              <a:cxnLst/>
              <a:rect l="l" t="t" r="r" b="b"/>
              <a:pathLst>
                <a:path w="3793494" h="315256">
                  <a:moveTo>
                    <a:pt x="3590294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3590294" y="315256"/>
                  </a:lnTo>
                  <a:lnTo>
                    <a:pt x="3793494" y="157628"/>
                  </a:lnTo>
                  <a:lnTo>
                    <a:pt x="3590294" y="0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679195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flipH="1">
            <a:off x="1905135" y="3489495"/>
            <a:ext cx="4297760" cy="5768805"/>
          </a:xfrm>
          <a:custGeom>
            <a:avLst/>
            <a:gdLst/>
            <a:ahLst/>
            <a:cxnLst/>
            <a:rect l="l" t="t" r="r" b="b"/>
            <a:pathLst>
              <a:path w="4297760" h="5768805">
                <a:moveTo>
                  <a:pt x="4297760" y="0"/>
                </a:moveTo>
                <a:lnTo>
                  <a:pt x="0" y="0"/>
                </a:lnTo>
                <a:lnTo>
                  <a:pt x="0" y="5768805"/>
                </a:lnTo>
                <a:lnTo>
                  <a:pt x="4297760" y="5768805"/>
                </a:lnTo>
                <a:lnTo>
                  <a:pt x="429776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/>
          <p:nvPr/>
        </p:nvGrpSpPr>
        <p:grpSpPr>
          <a:xfrm>
            <a:off x="6536270" y="3366657"/>
            <a:ext cx="9172692" cy="1104682"/>
            <a:chOff x="0" y="0"/>
            <a:chExt cx="517624" cy="6233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634057" y="3489495"/>
            <a:ext cx="232973" cy="232973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2215821" y="2172441"/>
            <a:ext cx="2705821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247016" y="2188378"/>
            <a:ext cx="10461946" cy="550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2"/>
              </a:lnSpc>
            </a:pPr>
            <a:r>
              <a:rPr lang="en-US" sz="4400" spc="-88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THINK ABOUT WHAT CONNECITON MEANS AND HOW IT MAKES YOU FEEL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5329988" y="3489495"/>
            <a:ext cx="232973" cy="232973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6536270" y="4776580"/>
            <a:ext cx="9172692" cy="1104682"/>
            <a:chOff x="0" y="0"/>
            <a:chExt cx="517624" cy="62338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6634057" y="4899418"/>
            <a:ext cx="232973" cy="232973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5329988" y="4899418"/>
            <a:ext cx="232973" cy="232973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6536270" y="6156405"/>
            <a:ext cx="9172692" cy="1104682"/>
            <a:chOff x="0" y="0"/>
            <a:chExt cx="517624" cy="62338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6634057" y="6279243"/>
            <a:ext cx="232973" cy="232973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5329988" y="6279243"/>
            <a:ext cx="232973" cy="232973"/>
            <a:chOff x="0" y="0"/>
            <a:chExt cx="8128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6536270" y="7537312"/>
            <a:ext cx="9172692" cy="1104682"/>
            <a:chOff x="0" y="0"/>
            <a:chExt cx="517624" cy="62338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517624" cy="62338"/>
            </a:xfrm>
            <a:custGeom>
              <a:avLst/>
              <a:gdLst/>
              <a:ahLst/>
              <a:cxnLst/>
              <a:rect l="l" t="t" r="r" b="b"/>
              <a:pathLst>
                <a:path w="517624" h="62338">
                  <a:moveTo>
                    <a:pt x="0" y="0"/>
                  </a:moveTo>
                  <a:lnTo>
                    <a:pt x="517624" y="0"/>
                  </a:lnTo>
                  <a:lnTo>
                    <a:pt x="517624" y="62338"/>
                  </a:lnTo>
                  <a:lnTo>
                    <a:pt x="0" y="62338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-38100"/>
              <a:ext cx="517624" cy="1004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6634057" y="7660150"/>
            <a:ext cx="232973" cy="232973"/>
            <a:chOff x="0" y="0"/>
            <a:chExt cx="812800" cy="8128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15329988" y="7660150"/>
            <a:ext cx="232973" cy="232973"/>
            <a:chOff x="0" y="0"/>
            <a:chExt cx="812800" cy="812800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8" name="TextBox 48"/>
          <p:cNvSpPr txBox="1"/>
          <p:nvPr/>
        </p:nvSpPr>
        <p:spPr>
          <a:xfrm>
            <a:off x="8827986" y="3624183"/>
            <a:ext cx="4541045" cy="647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50"/>
              </a:lnSpc>
            </a:pPr>
            <a:r>
              <a:rPr lang="en-US" sz="5000" spc="-100" dirty="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CONNECTION DETECTIVES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7201144" y="5104130"/>
            <a:ext cx="7513714" cy="5638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5"/>
              </a:lnSpc>
            </a:pPr>
            <a:r>
              <a:rPr lang="en-US" sz="4500" spc="-90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SPOT SOMEONE WHO MIGHT NEED A CONNECTION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7405054" y="6484497"/>
            <a:ext cx="7386909" cy="56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5"/>
              </a:lnSpc>
            </a:pPr>
            <a:r>
              <a:rPr lang="en-US" sz="4500" spc="-8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SAY HELLO, ASK THEM TO PLAY OR SIT WITH THEM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7064264" y="7861162"/>
            <a:ext cx="8068489" cy="56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5"/>
              </a:lnSpc>
            </a:pPr>
            <a:r>
              <a:rPr lang="en-US" sz="4500" spc="-89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THINK ABOUT HOW THAT FELT FOR YOU AND FOR THEM!</a:t>
            </a:r>
          </a:p>
        </p:txBody>
      </p:sp>
      <p:sp>
        <p:nvSpPr>
          <p:cNvPr id="52" name="AutoShape 52"/>
          <p:cNvSpPr/>
          <p:nvPr/>
        </p:nvSpPr>
        <p:spPr>
          <a:xfrm flipV="1">
            <a:off x="15446474" y="2920842"/>
            <a:ext cx="0" cy="568653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3" name="AutoShape 53"/>
          <p:cNvSpPr/>
          <p:nvPr/>
        </p:nvSpPr>
        <p:spPr>
          <a:xfrm flipV="1">
            <a:off x="6750543" y="2941229"/>
            <a:ext cx="1043" cy="548266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4" name="AutoShape 54"/>
          <p:cNvSpPr/>
          <p:nvPr/>
        </p:nvSpPr>
        <p:spPr>
          <a:xfrm flipV="1">
            <a:off x="15446474" y="4441720"/>
            <a:ext cx="0" cy="457698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5" name="AutoShape 55"/>
          <p:cNvSpPr/>
          <p:nvPr/>
        </p:nvSpPr>
        <p:spPr>
          <a:xfrm flipV="1">
            <a:off x="6750543" y="4471339"/>
            <a:ext cx="1043" cy="428079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6" name="AutoShape 56"/>
          <p:cNvSpPr/>
          <p:nvPr/>
        </p:nvSpPr>
        <p:spPr>
          <a:xfrm flipV="1">
            <a:off x="6750543" y="5881308"/>
            <a:ext cx="521" cy="397935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7" name="AutoShape 57"/>
          <p:cNvSpPr/>
          <p:nvPr/>
        </p:nvSpPr>
        <p:spPr>
          <a:xfrm flipV="1">
            <a:off x="6750283" y="7262191"/>
            <a:ext cx="521" cy="397935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8" name="AutoShape 58"/>
          <p:cNvSpPr/>
          <p:nvPr/>
        </p:nvSpPr>
        <p:spPr>
          <a:xfrm flipV="1">
            <a:off x="15446474" y="5881262"/>
            <a:ext cx="0" cy="397981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9" name="AutoShape 59"/>
          <p:cNvSpPr/>
          <p:nvPr/>
        </p:nvSpPr>
        <p:spPr>
          <a:xfrm flipV="1">
            <a:off x="15446474" y="7262191"/>
            <a:ext cx="0" cy="397981"/>
          </a:xfrm>
          <a:prstGeom prst="line">
            <a:avLst/>
          </a:prstGeom>
          <a:ln w="38100" cap="flat">
            <a:solidFill>
              <a:srgbClr val="00308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7762" y="1028700"/>
            <a:ext cx="16230600" cy="8229600"/>
            <a:chOff x="0" y="0"/>
            <a:chExt cx="4274726" cy="2167467"/>
          </a:xfrm>
        </p:grpSpPr>
        <p:sp>
          <p:nvSpPr>
            <p:cNvPr id="3" name="Freeform 3">
              <a:hlinkClick r:id="rId3" tooltip="https://youtu.be/bsc2QkCC3uI?feature=shared"/>
            </p:cNvPr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134469" y="1243452"/>
            <a:ext cx="957412" cy="8537045"/>
          </a:xfrm>
          <a:custGeom>
            <a:avLst/>
            <a:gdLst/>
            <a:ahLst/>
            <a:cxnLst/>
            <a:rect l="l" t="t" r="r" b="b"/>
            <a:pathLst>
              <a:path w="957412" h="8537045">
                <a:moveTo>
                  <a:pt x="0" y="0"/>
                </a:moveTo>
                <a:lnTo>
                  <a:pt x="957412" y="0"/>
                </a:lnTo>
                <a:lnTo>
                  <a:pt x="957412" y="8537045"/>
                </a:lnTo>
                <a:lnTo>
                  <a:pt x="0" y="8537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0634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2265692" y="2102365"/>
            <a:ext cx="7360092" cy="6077031"/>
            <a:chOff x="0" y="0"/>
            <a:chExt cx="505602" cy="4174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05602" cy="417462"/>
            </a:xfrm>
            <a:custGeom>
              <a:avLst/>
              <a:gdLst/>
              <a:ahLst/>
              <a:cxnLst/>
              <a:rect l="l" t="t" r="r" b="b"/>
              <a:pathLst>
                <a:path w="505602" h="417462">
                  <a:moveTo>
                    <a:pt x="0" y="0"/>
                  </a:moveTo>
                  <a:lnTo>
                    <a:pt x="505602" y="0"/>
                  </a:lnTo>
                  <a:lnTo>
                    <a:pt x="505602" y="417462"/>
                  </a:lnTo>
                  <a:lnTo>
                    <a:pt x="0" y="417462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505602" cy="4460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12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10555712" y="1762606"/>
            <a:ext cx="6536169" cy="1196989"/>
            <a:chOff x="0" y="0"/>
            <a:chExt cx="1721460" cy="31525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21460" cy="315256"/>
            </a:xfrm>
            <a:custGeom>
              <a:avLst/>
              <a:gdLst/>
              <a:ahLst/>
              <a:cxnLst/>
              <a:rect l="l" t="t" r="r" b="b"/>
              <a:pathLst>
                <a:path w="1721460" h="315256">
                  <a:moveTo>
                    <a:pt x="1518260" y="0"/>
                  </a:moveTo>
                  <a:lnTo>
                    <a:pt x="0" y="0"/>
                  </a:lnTo>
                  <a:lnTo>
                    <a:pt x="0" y="315256"/>
                  </a:lnTo>
                  <a:lnTo>
                    <a:pt x="1518260" y="315256"/>
                  </a:lnTo>
                  <a:lnTo>
                    <a:pt x="1721460" y="157628"/>
                  </a:lnTo>
                  <a:lnTo>
                    <a:pt x="1518260" y="0"/>
                  </a:lnTo>
                  <a:close/>
                </a:path>
              </a:pathLst>
            </a:custGeom>
            <a:solidFill>
              <a:srgbClr val="005E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607160" cy="353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0431166" y="3363413"/>
            <a:ext cx="5703304" cy="5894887"/>
          </a:xfrm>
          <a:custGeom>
            <a:avLst/>
            <a:gdLst/>
            <a:ahLst/>
            <a:cxnLst/>
            <a:rect l="l" t="t" r="r" b="b"/>
            <a:pathLst>
              <a:path w="5703304" h="5894887">
                <a:moveTo>
                  <a:pt x="0" y="0"/>
                </a:moveTo>
                <a:lnTo>
                  <a:pt x="5703303" y="0"/>
                </a:lnTo>
                <a:lnTo>
                  <a:pt x="5703303" y="5894887"/>
                </a:lnTo>
                <a:lnTo>
                  <a:pt x="0" y="58948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405125" y="2151550"/>
            <a:ext cx="7081226" cy="5769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48"/>
              </a:lnSpc>
            </a:pPr>
            <a:r>
              <a:rPr lang="en-US" sz="10963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Small connections make a big difference !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486375" y="2162656"/>
            <a:ext cx="3590728" cy="83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4"/>
              </a:lnSpc>
            </a:pPr>
            <a:r>
              <a:rPr lang="en-US" sz="8138" spc="-162">
                <a:solidFill>
                  <a:srgbClr val="FFFFFF"/>
                </a:solidFill>
                <a:latin typeface="Knockout Featherweight"/>
                <a:ea typeface="Knockout Featherweight"/>
                <a:cs typeface="Knockout Featherweight"/>
                <a:sym typeface="Knockout Featherweight"/>
              </a:rPr>
              <a:t>CONNECT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34323" y="6835880"/>
            <a:ext cx="19156647" cy="2422420"/>
            <a:chOff x="0" y="0"/>
            <a:chExt cx="5045372" cy="6380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45372" cy="638003"/>
            </a:xfrm>
            <a:custGeom>
              <a:avLst/>
              <a:gdLst/>
              <a:ahLst/>
              <a:cxnLst/>
              <a:rect l="l" t="t" r="r" b="b"/>
              <a:pathLst>
                <a:path w="5045372" h="638003">
                  <a:moveTo>
                    <a:pt x="0" y="0"/>
                  </a:moveTo>
                  <a:lnTo>
                    <a:pt x="5045372" y="0"/>
                  </a:lnTo>
                  <a:lnTo>
                    <a:pt x="5045372" y="638003"/>
                  </a:lnTo>
                  <a:lnTo>
                    <a:pt x="0" y="638003"/>
                  </a:lnTo>
                  <a:close/>
                </a:path>
              </a:pathLst>
            </a:custGeom>
            <a:solidFill>
              <a:srgbClr val="0072C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045372" cy="6761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212200" y="6887642"/>
            <a:ext cx="2318896" cy="2318896"/>
          </a:xfrm>
          <a:custGeom>
            <a:avLst/>
            <a:gdLst/>
            <a:ahLst/>
            <a:cxnLst/>
            <a:rect l="l" t="t" r="r" b="b"/>
            <a:pathLst>
              <a:path w="2318896" h="2318896">
                <a:moveTo>
                  <a:pt x="0" y="0"/>
                </a:moveTo>
                <a:lnTo>
                  <a:pt x="2318896" y="0"/>
                </a:lnTo>
                <a:lnTo>
                  <a:pt x="2318896" y="2318896"/>
                </a:lnTo>
                <a:lnTo>
                  <a:pt x="0" y="23188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4757871" y="7136117"/>
            <a:ext cx="3054496" cy="1821947"/>
            <a:chOff x="0" y="0"/>
            <a:chExt cx="804476" cy="47985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04476" cy="479854"/>
            </a:xfrm>
            <a:custGeom>
              <a:avLst/>
              <a:gdLst/>
              <a:ahLst/>
              <a:cxnLst/>
              <a:rect l="l" t="t" r="r" b="b"/>
              <a:pathLst>
                <a:path w="804476" h="479854">
                  <a:moveTo>
                    <a:pt x="98849" y="0"/>
                  </a:moveTo>
                  <a:lnTo>
                    <a:pt x="705627" y="0"/>
                  </a:lnTo>
                  <a:cubicBezTo>
                    <a:pt x="760220" y="0"/>
                    <a:pt x="804476" y="44256"/>
                    <a:pt x="804476" y="98849"/>
                  </a:cubicBezTo>
                  <a:lnTo>
                    <a:pt x="804476" y="381005"/>
                  </a:lnTo>
                  <a:cubicBezTo>
                    <a:pt x="804476" y="435598"/>
                    <a:pt x="760220" y="479854"/>
                    <a:pt x="705627" y="479854"/>
                  </a:cubicBezTo>
                  <a:lnTo>
                    <a:pt x="98849" y="479854"/>
                  </a:lnTo>
                  <a:cubicBezTo>
                    <a:pt x="44256" y="479854"/>
                    <a:pt x="0" y="435598"/>
                    <a:pt x="0" y="381005"/>
                  </a:cubicBezTo>
                  <a:lnTo>
                    <a:pt x="0" y="98849"/>
                  </a:lnTo>
                  <a:cubicBezTo>
                    <a:pt x="0" y="44256"/>
                    <a:pt x="44256" y="0"/>
                    <a:pt x="98849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804476" cy="5274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60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4953522" y="6715493"/>
            <a:ext cx="2663195" cy="2663195"/>
          </a:xfrm>
          <a:custGeom>
            <a:avLst/>
            <a:gdLst/>
            <a:ahLst/>
            <a:cxnLst/>
            <a:rect l="l" t="t" r="r" b="b"/>
            <a:pathLst>
              <a:path w="2663195" h="2663195">
                <a:moveTo>
                  <a:pt x="0" y="0"/>
                </a:moveTo>
                <a:lnTo>
                  <a:pt x="2663194" y="0"/>
                </a:lnTo>
                <a:lnTo>
                  <a:pt x="2663194" y="2663195"/>
                </a:lnTo>
                <a:lnTo>
                  <a:pt x="0" y="26631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5739507" y="1028700"/>
            <a:ext cx="6808985" cy="5370587"/>
          </a:xfrm>
          <a:custGeom>
            <a:avLst/>
            <a:gdLst/>
            <a:ahLst/>
            <a:cxnLst/>
            <a:rect l="l" t="t" r="r" b="b"/>
            <a:pathLst>
              <a:path w="6808985" h="5370587">
                <a:moveTo>
                  <a:pt x="0" y="0"/>
                </a:moveTo>
                <a:lnTo>
                  <a:pt x="6808986" y="0"/>
                </a:lnTo>
                <a:lnTo>
                  <a:pt x="6808986" y="5370587"/>
                </a:lnTo>
                <a:lnTo>
                  <a:pt x="0" y="53705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179171" y="7526390"/>
            <a:ext cx="3929658" cy="936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FFFFFF"/>
                </a:solidFill>
                <a:latin typeface="Frutiger"/>
                <a:ea typeface="Frutiger"/>
                <a:cs typeface="Frutiger"/>
                <a:sym typeface="Frutiger"/>
              </a:rPr>
              <a:t>Thank You!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880</Words>
  <Application>Microsoft Office PowerPoint</Application>
  <PresentationFormat>Custom</PresentationFormat>
  <Paragraphs>150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Knockout Featherweight Bold</vt:lpstr>
      <vt:lpstr>Frutiger</vt:lpstr>
      <vt:lpstr>Knockout Featherweight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Ways - Connect Assembly</dc:title>
  <dc:creator>Learmont Samantha (RNU) Oxford Health</dc:creator>
  <cp:lastModifiedBy>Seema Sharma</cp:lastModifiedBy>
  <cp:revision>2</cp:revision>
  <dcterms:created xsi:type="dcterms:W3CDTF">2006-08-16T00:00:00Z</dcterms:created>
  <dcterms:modified xsi:type="dcterms:W3CDTF">2026-03-09T12:10:04Z</dcterms:modified>
  <dc:identifier>DAHDcZ1Akmk</dc:identifier>
</cp:coreProperties>
</file>